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64" r:id="rId2"/>
    <p:sldId id="465" r:id="rId3"/>
    <p:sldId id="259"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60" r:id="rId26"/>
    <p:sldId id="462" r:id="rId27"/>
    <p:sldId id="461" r:id="rId28"/>
    <p:sldId id="4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A7F7F-5895-48B6-9F7F-1F4A7AE20CBE}" v="5" dt="2023-04-18T15:42:07.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0F1A7F7F-5895-48B6-9F7F-1F4A7AE20CBE}"/>
    <pc:docChg chg="addSld delSld modSld">
      <pc:chgData name="Md ahmed ali Khan" userId="08dcc134e75ba06d" providerId="LiveId" clId="{0F1A7F7F-5895-48B6-9F7F-1F4A7AE20CBE}" dt="2023-04-18T15:49:29.950" v="217" actId="20577"/>
      <pc:docMkLst>
        <pc:docMk/>
      </pc:docMkLst>
      <pc:sldChg chg="del">
        <pc:chgData name="Md ahmed ali Khan" userId="08dcc134e75ba06d" providerId="LiveId" clId="{0F1A7F7F-5895-48B6-9F7F-1F4A7AE20CBE}" dt="2023-04-18T15:38:05.671" v="1" actId="47"/>
        <pc:sldMkLst>
          <pc:docMk/>
          <pc:sldMk cId="1307440379" sldId="257"/>
        </pc:sldMkLst>
      </pc:sldChg>
      <pc:sldChg chg="addSp delSp modSp add mod">
        <pc:chgData name="Md ahmed ali Khan" userId="08dcc134e75ba06d" providerId="LiveId" clId="{0F1A7F7F-5895-48B6-9F7F-1F4A7AE20CBE}" dt="2023-04-18T15:42:19.431" v="109" actId="255"/>
        <pc:sldMkLst>
          <pc:docMk/>
          <pc:sldMk cId="0" sldId="259"/>
        </pc:sldMkLst>
        <pc:spChg chg="add del mod">
          <ac:chgData name="Md ahmed ali Khan" userId="08dcc134e75ba06d" providerId="LiveId" clId="{0F1A7F7F-5895-48B6-9F7F-1F4A7AE20CBE}" dt="2023-04-18T15:42:01.987" v="106"/>
          <ac:spMkLst>
            <pc:docMk/>
            <pc:sldMk cId="0" sldId="259"/>
            <ac:spMk id="2" creationId="{5FF237C1-A3B4-F1A3-92E8-BC9BC4076A47}"/>
          </ac:spMkLst>
        </pc:spChg>
        <pc:spChg chg="add mod">
          <ac:chgData name="Md ahmed ali Khan" userId="08dcc134e75ba06d" providerId="LiveId" clId="{0F1A7F7F-5895-48B6-9F7F-1F4A7AE20CBE}" dt="2023-04-18T15:42:19.431" v="109" actId="255"/>
          <ac:spMkLst>
            <pc:docMk/>
            <pc:sldMk cId="0" sldId="259"/>
            <ac:spMk id="3" creationId="{B0D7917C-78C8-A691-2DDA-4C358DB1EA19}"/>
          </ac:spMkLst>
        </pc:spChg>
        <pc:spChg chg="mod">
          <ac:chgData name="Md ahmed ali Khan" userId="08dcc134e75ba06d" providerId="LiveId" clId="{0F1A7F7F-5895-48B6-9F7F-1F4A7AE20CBE}" dt="2023-04-18T15:42:00.823" v="104" actId="14100"/>
          <ac:spMkLst>
            <pc:docMk/>
            <pc:sldMk cId="0" sldId="259"/>
            <ac:spMk id="1048594" creationId="{00000000-0000-0000-0000-000000000000}"/>
          </ac:spMkLst>
        </pc:spChg>
      </pc:sldChg>
      <pc:sldChg chg="del">
        <pc:chgData name="Md ahmed ali Khan" userId="08dcc134e75ba06d" providerId="LiveId" clId="{0F1A7F7F-5895-48B6-9F7F-1F4A7AE20CBE}" dt="2023-04-18T15:38:20.361" v="3" actId="47"/>
        <pc:sldMkLst>
          <pc:docMk/>
          <pc:sldMk cId="3994717819" sldId="259"/>
        </pc:sldMkLst>
      </pc:sldChg>
      <pc:sldChg chg="modSp mod">
        <pc:chgData name="Md ahmed ali Khan" userId="08dcc134e75ba06d" providerId="LiveId" clId="{0F1A7F7F-5895-48B6-9F7F-1F4A7AE20CBE}" dt="2023-04-18T15:49:29.950" v="217" actId="20577"/>
        <pc:sldMkLst>
          <pc:docMk/>
          <pc:sldMk cId="468582345" sldId="462"/>
        </pc:sldMkLst>
        <pc:spChg chg="mod">
          <ac:chgData name="Md ahmed ali Khan" userId="08dcc134e75ba06d" providerId="LiveId" clId="{0F1A7F7F-5895-48B6-9F7F-1F4A7AE20CBE}" dt="2023-04-18T15:49:29.950" v="217" actId="20577"/>
          <ac:spMkLst>
            <pc:docMk/>
            <pc:sldMk cId="468582345" sldId="462"/>
            <ac:spMk id="3" creationId="{2434C39B-E17E-33DD-9927-6F5EA7A8FAF1}"/>
          </ac:spMkLst>
        </pc:spChg>
      </pc:sldChg>
      <pc:sldChg chg="add">
        <pc:chgData name="Md ahmed ali Khan" userId="08dcc134e75ba06d" providerId="LiveId" clId="{0F1A7F7F-5895-48B6-9F7F-1F4A7AE20CBE}" dt="2023-04-18T15:38:04.162" v="0"/>
        <pc:sldMkLst>
          <pc:docMk/>
          <pc:sldMk cId="2777288484" sldId="464"/>
        </pc:sldMkLst>
      </pc:sldChg>
      <pc:sldChg chg="modSp add mod">
        <pc:chgData name="Md ahmed ali Khan" userId="08dcc134e75ba06d" providerId="LiveId" clId="{0F1A7F7F-5895-48B6-9F7F-1F4A7AE20CBE}" dt="2023-04-18T15:41:29.390" v="100" actId="20577"/>
        <pc:sldMkLst>
          <pc:docMk/>
          <pc:sldMk cId="1443620093" sldId="465"/>
        </pc:sldMkLst>
        <pc:graphicFrameChg chg="modGraphic">
          <ac:chgData name="Md ahmed ali Khan" userId="08dcc134e75ba06d" providerId="LiveId" clId="{0F1A7F7F-5895-48B6-9F7F-1F4A7AE20CBE}" dt="2023-04-18T15:41:29.390" v="100" actId="20577"/>
          <ac:graphicFrameMkLst>
            <pc:docMk/>
            <pc:sldMk cId="1443620093" sldId="465"/>
            <ac:graphicFrameMk id="2" creationId="{00000000-0000-0000-0000-000000000000}"/>
          </ac:graphicFrameMkLst>
        </pc:graphicFrameChg>
      </pc:sldChg>
      <pc:sldChg chg="del">
        <pc:chgData name="Md ahmed ali Khan" userId="08dcc134e75ba06d" providerId="LiveId" clId="{0F1A7F7F-5895-48B6-9F7F-1F4A7AE20CBE}" dt="2023-04-18T15:41:50.467" v="102" actId="47"/>
        <pc:sldMkLst>
          <pc:docMk/>
          <pc:sldMk cId="2259760548" sldId="4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7353-39BA-51C2-FC6D-F584FCCB81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97FC67C-5C53-6E71-AD4B-43879796D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99F30D5-2BB5-ACC5-5DE0-5242F7A04100}"/>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5" name="Footer Placeholder 4">
            <a:extLst>
              <a:ext uri="{FF2B5EF4-FFF2-40B4-BE49-F238E27FC236}">
                <a16:creationId xmlns:a16="http://schemas.microsoft.com/office/drawing/2014/main" id="{6BC8C020-BC1B-13FD-0ABD-037C6DCE9E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39A13E-AEFC-3EDD-D43A-FEF742AF0024}"/>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186724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8771-7BFF-F3BB-1888-736986D93B4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1A773D4-D70D-8487-504D-AB8583B7E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E5ECAF-8507-47DA-EB34-110AEA4C4145}"/>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5" name="Footer Placeholder 4">
            <a:extLst>
              <a:ext uri="{FF2B5EF4-FFF2-40B4-BE49-F238E27FC236}">
                <a16:creationId xmlns:a16="http://schemas.microsoft.com/office/drawing/2014/main" id="{3B787757-5346-0E28-1747-3BDCE42921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7069A3-7589-6B9B-4D57-7F92043C54D2}"/>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345037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A9BD6E-9880-243B-3EC8-D2BFED1385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95085AF-F795-A45F-5405-19AB780B4F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06463D-9098-9CB5-5351-69BDD2A23B2C}"/>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5" name="Footer Placeholder 4">
            <a:extLst>
              <a:ext uri="{FF2B5EF4-FFF2-40B4-BE49-F238E27FC236}">
                <a16:creationId xmlns:a16="http://schemas.microsoft.com/office/drawing/2014/main" id="{5674A5A7-761F-320C-4FAC-72C08E53E0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31878F-CF32-F96D-3542-0F4242688D8C}"/>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116006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7E8A-6CA5-8E60-0417-ABC5C1D19E5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6398B24-04D4-0C7C-87C8-C590044BE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31C1939-89B7-EBBD-F62E-3CED8F663D8B}"/>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5" name="Footer Placeholder 4">
            <a:extLst>
              <a:ext uri="{FF2B5EF4-FFF2-40B4-BE49-F238E27FC236}">
                <a16:creationId xmlns:a16="http://schemas.microsoft.com/office/drawing/2014/main" id="{57341A44-4017-E095-9016-3A383158DE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64A45E-B912-481B-20A1-72FC5F0C3262}"/>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113946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DE98-8256-164F-839B-8EC8B02C3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328CD96-6E27-2D2C-5F0C-2038F61EC9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DB47E1-91CD-44C2-0D71-974B5A70CED4}"/>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5" name="Footer Placeholder 4">
            <a:extLst>
              <a:ext uri="{FF2B5EF4-FFF2-40B4-BE49-F238E27FC236}">
                <a16:creationId xmlns:a16="http://schemas.microsoft.com/office/drawing/2014/main" id="{A6471599-DF23-EC84-B7BA-DFAA90FE42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4C3B23-F38B-CADA-23DB-7B868BB73A64}"/>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146057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877B-2CDA-AF89-2175-ACBE398F23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8E69EC-F616-1BC2-FFAD-17ADB1539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829449A-F5B3-A691-8014-CA9BEBE23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CE5C829-FBBA-1CD1-53CD-3BD9A5107287}"/>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6" name="Footer Placeholder 5">
            <a:extLst>
              <a:ext uri="{FF2B5EF4-FFF2-40B4-BE49-F238E27FC236}">
                <a16:creationId xmlns:a16="http://schemas.microsoft.com/office/drawing/2014/main" id="{1B3EE196-3618-7772-E2C3-6F0CBF17A9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EC6497-070C-F5C3-5F85-7DA47C3AEEB9}"/>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55257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549F-00CE-5462-5ACC-EEEC5A8CCA0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2A008B-BF5F-D74C-AFEF-6AC5FCAB9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546FD2-1CDA-EC38-9662-2183F741E6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F105ABC-2E91-73BB-E39A-F88E0DC664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FD899-A051-8151-5A33-00D30DA1E2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ECB2693-E61E-EC19-66DA-9C23448010D9}"/>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8" name="Footer Placeholder 7">
            <a:extLst>
              <a:ext uri="{FF2B5EF4-FFF2-40B4-BE49-F238E27FC236}">
                <a16:creationId xmlns:a16="http://schemas.microsoft.com/office/drawing/2014/main" id="{C4BE2060-9510-2666-3B9D-9F54AC12F51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BA43495-1CD9-8779-F12D-C9AFEF6DC618}"/>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338044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9CAA-5DC8-9188-394B-7891228F917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B7C7A55-8A5E-EC66-F437-45E5A33F3969}"/>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4" name="Footer Placeholder 3">
            <a:extLst>
              <a:ext uri="{FF2B5EF4-FFF2-40B4-BE49-F238E27FC236}">
                <a16:creationId xmlns:a16="http://schemas.microsoft.com/office/drawing/2014/main" id="{A7D94AB1-BDCC-F23E-D212-C967592E16E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74E710D-2E45-58DE-D9DF-860ECE5DBBE6}"/>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8181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C65FF-402B-71C8-8EC0-27CBE46F98BD}"/>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3" name="Footer Placeholder 2">
            <a:extLst>
              <a:ext uri="{FF2B5EF4-FFF2-40B4-BE49-F238E27FC236}">
                <a16:creationId xmlns:a16="http://schemas.microsoft.com/office/drawing/2014/main" id="{D6A17439-21A3-6DA1-DD9F-E9E587B832B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23F77AA-C4A0-3E42-EFCB-0BA53535F47A}"/>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412474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2284-09D3-B21F-9819-8C13EE899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B5F0DBD-963C-B02E-CA92-7B8DBAC6D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534FD6E-A8E5-8B05-BC6E-71794718C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7FDF1-1E3C-C2A3-07A5-97B0CC8DE8D3}"/>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6" name="Footer Placeholder 5">
            <a:extLst>
              <a:ext uri="{FF2B5EF4-FFF2-40B4-BE49-F238E27FC236}">
                <a16:creationId xmlns:a16="http://schemas.microsoft.com/office/drawing/2014/main" id="{4D3A711B-B758-6507-0B3D-B902DA4B1C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040B68-F0E2-3E0D-5859-C3F589CDDB09}"/>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171010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5222-9909-1075-EBD9-5DBA14D2E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0AE5041-78A7-C025-6C8B-6117331F4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C879CAA-4C20-1278-FAD8-0BF06382C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D8B3B-E33D-A68F-E613-46CD2E9A9198}"/>
              </a:ext>
            </a:extLst>
          </p:cNvPr>
          <p:cNvSpPr>
            <a:spLocks noGrp="1"/>
          </p:cNvSpPr>
          <p:nvPr>
            <p:ph type="dt" sz="half" idx="10"/>
          </p:nvPr>
        </p:nvSpPr>
        <p:spPr/>
        <p:txBody>
          <a:bodyPr/>
          <a:lstStyle/>
          <a:p>
            <a:fld id="{A74F05A7-ECB1-42A7-8DD3-10FCFF4CE5A5}" type="datetimeFigureOut">
              <a:rPr lang="en-IN" smtClean="0"/>
              <a:t>18-04-2023</a:t>
            </a:fld>
            <a:endParaRPr lang="en-IN"/>
          </a:p>
        </p:txBody>
      </p:sp>
      <p:sp>
        <p:nvSpPr>
          <p:cNvPr id="6" name="Footer Placeholder 5">
            <a:extLst>
              <a:ext uri="{FF2B5EF4-FFF2-40B4-BE49-F238E27FC236}">
                <a16:creationId xmlns:a16="http://schemas.microsoft.com/office/drawing/2014/main" id="{7E14C377-7E25-9150-522A-BFD9BE3098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19DC6C7-3782-6A50-0471-B324B9C31BE5}"/>
              </a:ext>
            </a:extLst>
          </p:cNvPr>
          <p:cNvSpPr>
            <a:spLocks noGrp="1"/>
          </p:cNvSpPr>
          <p:nvPr>
            <p:ph type="sldNum" sz="quarter" idx="12"/>
          </p:nvPr>
        </p:nvSpPr>
        <p:spPr/>
        <p:txBody>
          <a:bodyPr/>
          <a:lstStyle/>
          <a:p>
            <a:fld id="{D2D4AA4B-CF6F-4BD7-80DB-5D66A204F384}" type="slidenum">
              <a:rPr lang="en-IN" smtClean="0"/>
              <a:t>‹#›</a:t>
            </a:fld>
            <a:endParaRPr lang="en-IN"/>
          </a:p>
        </p:txBody>
      </p:sp>
    </p:spTree>
    <p:extLst>
      <p:ext uri="{BB962C8B-B14F-4D97-AF65-F5344CB8AC3E}">
        <p14:creationId xmlns:p14="http://schemas.microsoft.com/office/powerpoint/2010/main" val="396283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1491-4B6D-C783-188D-BBD50A59A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0834463-CF03-6A6A-FFAF-B1C20F6D8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10752A-7F49-17B6-A7B8-ED999FC6AC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F05A7-ECB1-42A7-8DD3-10FCFF4CE5A5}" type="datetimeFigureOut">
              <a:rPr lang="en-IN" smtClean="0"/>
              <a:t>18-04-2023</a:t>
            </a:fld>
            <a:endParaRPr lang="en-IN"/>
          </a:p>
        </p:txBody>
      </p:sp>
      <p:sp>
        <p:nvSpPr>
          <p:cNvPr id="5" name="Footer Placeholder 4">
            <a:extLst>
              <a:ext uri="{FF2B5EF4-FFF2-40B4-BE49-F238E27FC236}">
                <a16:creationId xmlns:a16="http://schemas.microsoft.com/office/drawing/2014/main" id="{56D075B2-7FBE-AE74-78EC-F33A1F9FF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1951338-A393-8C38-6FDE-A30C63903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4AA4B-CF6F-4BD7-80DB-5D66A204F384}" type="slidenum">
              <a:rPr lang="en-IN" smtClean="0"/>
              <a:t>‹#›</a:t>
            </a:fld>
            <a:endParaRPr lang="en-IN"/>
          </a:p>
        </p:txBody>
      </p:sp>
    </p:spTree>
    <p:extLst>
      <p:ext uri="{BB962C8B-B14F-4D97-AF65-F5344CB8AC3E}">
        <p14:creationId xmlns:p14="http://schemas.microsoft.com/office/powerpoint/2010/main" val="37667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1384995"/>
          </a:xfrm>
          <a:prstGeom prst="rect">
            <a:avLst/>
          </a:prstGeom>
          <a:noFill/>
        </p:spPr>
        <p:txBody>
          <a:bodyPr wrap="square" rtlCol="0">
            <a:spAutoFit/>
          </a:bodyPr>
          <a:lstStyle/>
          <a:p>
            <a:r>
              <a:rPr lang="en-US" sz="2800" dirty="0">
                <a:latin typeface="Book Antiqua" panose="02040602050305030304" pitchFamily="18" charset="0"/>
              </a:rPr>
              <a:t>TITLE OF THE TOPIC: COMPLEXAMALGAM RESTORATION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277728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Content Placeholder 2"/>
          <p:cNvSpPr>
            <a:spLocks noGrp="1"/>
          </p:cNvSpPr>
          <p:nvPr>
            <p:ph idx="1"/>
          </p:nvPr>
        </p:nvSpPr>
        <p:spPr>
          <a:xfrm>
            <a:off x="477675" y="285728"/>
            <a:ext cx="11236652" cy="6143668"/>
          </a:xfrm>
          <a:solidFill>
            <a:schemeClr val="accent3">
              <a:lumMod val="20000"/>
              <a:lumOff val="80000"/>
            </a:schemeClr>
          </a:solidFill>
        </p:spPr>
        <p:txBody>
          <a:bodyPr>
            <a:normAutofit lnSpcReduction="10000"/>
          </a:bodyPr>
          <a:lstStyle/>
          <a:p>
            <a:pPr>
              <a:buNone/>
            </a:pPr>
            <a:r>
              <a:rPr lang="en-IN" sz="2600" dirty="0"/>
              <a:t>   11) Try to use the </a:t>
            </a:r>
            <a:r>
              <a:rPr lang="en-IN" sz="2600" dirty="0">
                <a:solidFill>
                  <a:srgbClr val="FF0000"/>
                </a:solidFill>
              </a:rPr>
              <a:t>minimum number of pins </a:t>
            </a:r>
            <a:r>
              <a:rPr lang="en-IN" sz="2600" dirty="0"/>
              <a:t>possible, </a:t>
            </a:r>
          </a:p>
          <a:p>
            <a:pPr>
              <a:buNone/>
            </a:pPr>
            <a:r>
              <a:rPr lang="en-IN" sz="2600" dirty="0"/>
              <a:t> </a:t>
            </a:r>
          </a:p>
          <a:p>
            <a:pPr>
              <a:buNone/>
            </a:pPr>
            <a:r>
              <a:rPr lang="en-IN" sz="2600" dirty="0"/>
              <a:t>    12). Analyze and estimate </a:t>
            </a:r>
            <a:r>
              <a:rPr lang="en-IN" sz="2600" dirty="0">
                <a:solidFill>
                  <a:srgbClr val="FF0000"/>
                </a:solidFill>
              </a:rPr>
              <a:t>the direction of displacing forces </a:t>
            </a:r>
            <a:r>
              <a:rPr lang="en-IN" sz="2600" dirty="0"/>
              <a:t>on the contemplated restoration, and try to locate pins at the starting and terminating points of these possible movements</a:t>
            </a:r>
          </a:p>
          <a:p>
            <a:endParaRPr lang="en-IN" sz="2600" dirty="0"/>
          </a:p>
          <a:p>
            <a:pPr>
              <a:buNone/>
            </a:pPr>
            <a:r>
              <a:rPr lang="en-IN" sz="2600" dirty="0"/>
              <a:t>     13)Use </a:t>
            </a:r>
            <a:r>
              <a:rPr lang="en-IN" sz="2600" dirty="0">
                <a:solidFill>
                  <a:srgbClr val="FF0000"/>
                </a:solidFill>
              </a:rPr>
              <a:t>minimum size of pin </a:t>
            </a:r>
            <a:r>
              <a:rPr lang="en-IN" sz="2600" dirty="0"/>
              <a:t>possible relative to size of restoration and remaining tooth structure</a:t>
            </a:r>
          </a:p>
          <a:p>
            <a:endParaRPr lang="en-IN" sz="2600" dirty="0"/>
          </a:p>
          <a:p>
            <a:pPr>
              <a:buNone/>
            </a:pPr>
            <a:r>
              <a:rPr lang="en-IN" sz="2600" dirty="0"/>
              <a:t>     14)one side of the pin is close to a wall, usually the axial wall, enough space between the pin and this wall should he left (prepared) to accommodate a bulky amount of the restorative material for it to be self-resistant as well as to grip the pin.</a:t>
            </a:r>
          </a:p>
          <a:p>
            <a:pPr>
              <a:buNone/>
            </a:pPr>
            <a:r>
              <a:rPr lang="en-IN" sz="2600" dirty="0"/>
              <a:t> Remember, there should be </a:t>
            </a:r>
            <a:r>
              <a:rPr lang="en-IN" sz="2600" dirty="0">
                <a:solidFill>
                  <a:srgbClr val="FF0000"/>
                </a:solidFill>
              </a:rPr>
              <a:t>at least 1.5-2 mm </a:t>
            </a:r>
            <a:r>
              <a:rPr lang="en-IN" sz="2600" dirty="0"/>
              <a:t>of restorative material </a:t>
            </a:r>
            <a:r>
              <a:rPr lang="en-IN" sz="2600" dirty="0">
                <a:solidFill>
                  <a:srgbClr val="FF0000"/>
                </a:solidFill>
              </a:rPr>
              <a:t>lateral and </a:t>
            </a:r>
            <a:r>
              <a:rPr lang="en-IN" sz="2600" dirty="0" err="1">
                <a:solidFill>
                  <a:srgbClr val="FF0000"/>
                </a:solidFill>
              </a:rPr>
              <a:t>occlusal</a:t>
            </a:r>
            <a:r>
              <a:rPr lang="en-IN" sz="2600" dirty="0">
                <a:solidFill>
                  <a:srgbClr val="FF0000"/>
                </a:solidFill>
              </a:rPr>
              <a:t> </a:t>
            </a:r>
            <a:r>
              <a:rPr lang="en-IN" sz="2600" dirty="0"/>
              <a:t>to a pin.</a:t>
            </a:r>
          </a:p>
          <a:p>
            <a:endParaRPr lang="en-IN" sz="2600" dirty="0"/>
          </a:p>
        </p:txBody>
      </p:sp>
      <p:sp>
        <p:nvSpPr>
          <p:cNvPr id="1048867" name="Slide Number Placeholder 3"/>
          <p:cNvSpPr>
            <a:spLocks noGrp="1"/>
          </p:cNvSpPr>
          <p:nvPr>
            <p:ph type="sldNum" sz="quarter" idx="12"/>
          </p:nvPr>
        </p:nvSpPr>
        <p:spPr/>
        <p:txBody>
          <a:bodyPr/>
          <a:lstStyle/>
          <a:p>
            <a:fld id="{69A0BA5C-8526-48FE-806E-1F279A5A4EFA}" type="slidenum">
              <a:rPr lang="en-IN" smtClean="0"/>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8" name="Content Placeholder 2"/>
          <p:cNvSpPr>
            <a:spLocks noGrp="1"/>
          </p:cNvSpPr>
          <p:nvPr>
            <p:ph idx="1"/>
          </p:nvPr>
        </p:nvSpPr>
        <p:spPr>
          <a:xfrm>
            <a:off x="287224" y="285728"/>
            <a:ext cx="11617555" cy="6357982"/>
          </a:xfrm>
          <a:solidFill>
            <a:schemeClr val="accent5">
              <a:lumMod val="20000"/>
              <a:lumOff val="80000"/>
            </a:schemeClr>
          </a:solidFill>
        </p:spPr>
        <p:txBody>
          <a:bodyPr>
            <a:normAutofit fontScale="85000" lnSpcReduction="20000"/>
          </a:bodyPr>
          <a:lstStyle/>
          <a:p>
            <a:r>
              <a:rPr lang="en-IN" sz="3600" b="1" u="sng" dirty="0">
                <a:solidFill>
                  <a:srgbClr val="002060"/>
                </a:solidFill>
              </a:rPr>
              <a:t>CLASSIII AND CLASS IV CAVITY PREPARATIONS</a:t>
            </a:r>
          </a:p>
          <a:p>
            <a:pPr>
              <a:buNone/>
            </a:pPr>
            <a:endParaRPr lang="en-IN" dirty="0"/>
          </a:p>
          <a:p>
            <a:pPr>
              <a:buNone/>
            </a:pPr>
            <a:r>
              <a:rPr lang="en-IN" b="1" u="sng" dirty="0"/>
              <a:t>Indications:</a:t>
            </a:r>
          </a:p>
          <a:p>
            <a:pPr marL="514350" indent="-514350">
              <a:buAutoNum type="arabicParenR"/>
            </a:pPr>
            <a:r>
              <a:rPr lang="en-IN" dirty="0"/>
              <a:t>two-thirds or more of the </a:t>
            </a:r>
            <a:r>
              <a:rPr lang="en-IN" dirty="0" err="1"/>
              <a:t>inciso</a:t>
            </a:r>
            <a:r>
              <a:rPr lang="en-IN" dirty="0"/>
              <a:t>-gingival length of the clinical crown, </a:t>
            </a:r>
          </a:p>
          <a:p>
            <a:pPr marL="514350" indent="-514350">
              <a:buAutoNum type="arabicParenR"/>
            </a:pPr>
            <a:r>
              <a:rPr lang="en-IN" dirty="0"/>
              <a:t> the labial, </a:t>
            </a:r>
            <a:r>
              <a:rPr lang="en-IN" dirty="0" err="1"/>
              <a:t>incisal</a:t>
            </a:r>
            <a:r>
              <a:rPr lang="en-IN" dirty="0"/>
              <a:t> and lingual walls are either completely lost or have no dentin.</a:t>
            </a:r>
          </a:p>
          <a:p>
            <a:pPr marL="514350" indent="-514350">
              <a:buNone/>
            </a:pPr>
            <a:endParaRPr lang="en-IN" dirty="0"/>
          </a:p>
          <a:p>
            <a:pPr marL="514350" indent="-514350">
              <a:buAutoNum type="arabicParenR" startAt="3"/>
            </a:pPr>
            <a:r>
              <a:rPr lang="en-US" dirty="0"/>
              <a:t>the remaining tooth structure </a:t>
            </a:r>
            <a:r>
              <a:rPr lang="en-IN" dirty="0"/>
              <a:t>cannot accommodate retentive grooves or boxes compatible in bulk to the size of the foundation, without encroaching on vital </a:t>
            </a:r>
            <a:r>
              <a:rPr lang="en-US" dirty="0"/>
              <a:t>pulp or root canals.</a:t>
            </a:r>
          </a:p>
          <a:p>
            <a:pPr marL="514350" indent="-514350">
              <a:buNone/>
            </a:pPr>
            <a:endParaRPr lang="en-US" dirty="0"/>
          </a:p>
          <a:p>
            <a:pPr marL="514350" indent="-514350">
              <a:buAutoNum type="arabicParenR" startAt="4"/>
            </a:pPr>
            <a:r>
              <a:rPr lang="en-IN" dirty="0"/>
              <a:t>final restorations in Class III and IV lesions in situations where there is little or no remaining </a:t>
            </a:r>
            <a:r>
              <a:rPr lang="en-US" dirty="0"/>
              <a:t>enamel on the tooth</a:t>
            </a:r>
          </a:p>
          <a:p>
            <a:pPr marL="514350" indent="-514350">
              <a:buNone/>
            </a:pPr>
            <a:r>
              <a:rPr lang="en-US" dirty="0"/>
              <a:t> </a:t>
            </a:r>
          </a:p>
          <a:p>
            <a:pPr marL="514350" indent="-514350">
              <a:buAutoNum type="arabicParenR" startAt="5"/>
            </a:pPr>
            <a:r>
              <a:rPr lang="en-IN" dirty="0"/>
              <a:t>In restoration- which is going to be directly loaded in centric and excursive </a:t>
            </a:r>
            <a:r>
              <a:rPr lang="en-IN" dirty="0" err="1"/>
              <a:t>mandibular</a:t>
            </a:r>
            <a:r>
              <a:rPr lang="en-IN" dirty="0"/>
              <a:t> move</a:t>
            </a:r>
            <a:r>
              <a:rPr lang="en-US" dirty="0" err="1"/>
              <a:t>ments</a:t>
            </a:r>
            <a:endParaRPr lang="en-US" dirty="0"/>
          </a:p>
          <a:p>
            <a:pPr marL="514350" indent="-514350">
              <a:buAutoNum type="arabicParenR" startAt="5"/>
            </a:pPr>
            <a:endParaRPr lang="en-US" dirty="0"/>
          </a:p>
          <a:p>
            <a:pPr>
              <a:buNone/>
            </a:pPr>
            <a:r>
              <a:rPr lang="en-IN" dirty="0"/>
              <a:t>6)  If the available enamel to be etched cannot be strategically distributed around the defect to warrant adequate resistance and retention for the future restoration.</a:t>
            </a:r>
            <a:r>
              <a:rPr lang="en-US" dirty="0"/>
              <a:t> </a:t>
            </a:r>
            <a:endParaRPr lang="en-IN" dirty="0"/>
          </a:p>
        </p:txBody>
      </p:sp>
      <p:sp>
        <p:nvSpPr>
          <p:cNvPr id="1048869" name="Slide Number Placeholder 3"/>
          <p:cNvSpPr>
            <a:spLocks noGrp="1"/>
          </p:cNvSpPr>
          <p:nvPr>
            <p:ph type="sldNum" sz="quarter" idx="12"/>
          </p:nvPr>
        </p:nvSpPr>
        <p:spPr/>
        <p:txBody>
          <a:bodyPr/>
          <a:lstStyle/>
          <a:p>
            <a:fld id="{69A0BA5C-8526-48FE-806E-1F279A5A4EFA}" type="slidenum">
              <a:rPr lang="en-IN" smtClean="0"/>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0" name="Content Placeholder 2"/>
          <p:cNvSpPr>
            <a:spLocks noGrp="1"/>
          </p:cNvSpPr>
          <p:nvPr>
            <p:ph idx="1"/>
          </p:nvPr>
        </p:nvSpPr>
        <p:spPr>
          <a:xfrm>
            <a:off x="1589" y="0"/>
            <a:ext cx="8284607" cy="6858000"/>
          </a:xfrm>
          <a:solidFill>
            <a:schemeClr val="bg1">
              <a:lumMod val="95000"/>
            </a:schemeClr>
          </a:solidFill>
        </p:spPr>
        <p:txBody>
          <a:bodyPr>
            <a:normAutofit/>
          </a:bodyPr>
          <a:lstStyle/>
          <a:p>
            <a:r>
              <a:rPr lang="en-US" b="1" u="sng" dirty="0">
                <a:solidFill>
                  <a:srgbClr val="002060"/>
                </a:solidFill>
              </a:rPr>
              <a:t>DESIGN FEATURES</a:t>
            </a:r>
          </a:p>
          <a:p>
            <a:pPr>
              <a:buNone/>
            </a:pPr>
            <a:r>
              <a:rPr lang="en-IN" dirty="0"/>
              <a:t>1</a:t>
            </a:r>
            <a:r>
              <a:rPr lang="en-IN" sz="2400" dirty="0"/>
              <a:t>) establish as pronounced a gingival floor in its two dimensions as possible.</a:t>
            </a:r>
          </a:p>
          <a:p>
            <a:pPr>
              <a:buNone/>
            </a:pPr>
            <a:r>
              <a:rPr lang="en-IN" sz="2400" dirty="0"/>
              <a:t>2). Create labial and lingual walls even as little as 1 mm long.</a:t>
            </a:r>
          </a:p>
          <a:p>
            <a:pPr>
              <a:buNone/>
            </a:pPr>
            <a:r>
              <a:rPr lang="en-IN" sz="2400" dirty="0"/>
              <a:t> </a:t>
            </a:r>
          </a:p>
          <a:p>
            <a:r>
              <a:rPr lang="en-IN" sz="2400" dirty="0"/>
              <a:t>    Sometimes it is necessary to extend the gingival floor apically, or the axial wall must be deepened to accommodate these walls.</a:t>
            </a:r>
          </a:p>
          <a:p>
            <a:endParaRPr lang="en-IN" sz="2400" dirty="0"/>
          </a:p>
          <a:p>
            <a:r>
              <a:rPr lang="en-IN" sz="2400" dirty="0"/>
              <a:t>   Each wall may not be continuous </a:t>
            </a:r>
            <a:r>
              <a:rPr lang="en-IN" sz="2400" dirty="0" err="1"/>
              <a:t>inciso-gingivally,so</a:t>
            </a:r>
            <a:r>
              <a:rPr lang="en-IN" sz="2400" dirty="0"/>
              <a:t> there may be </a:t>
            </a:r>
            <a:r>
              <a:rPr lang="en-IN" sz="2400" dirty="0" err="1"/>
              <a:t>incisal</a:t>
            </a:r>
            <a:r>
              <a:rPr lang="en-IN" sz="2400" dirty="0"/>
              <a:t> and gingival portions separated with an area of no wall </a:t>
            </a:r>
            <a:r>
              <a:rPr lang="en-IN" sz="2400" dirty="0" err="1"/>
              <a:t>labially</a:t>
            </a:r>
            <a:r>
              <a:rPr lang="en-IN" sz="2400" dirty="0"/>
              <a:t> and </a:t>
            </a:r>
            <a:r>
              <a:rPr lang="en-IN" sz="2400" dirty="0" err="1"/>
              <a:t>lingually</a:t>
            </a:r>
            <a:r>
              <a:rPr lang="en-IN" sz="2400" dirty="0"/>
              <a:t>.</a:t>
            </a:r>
          </a:p>
          <a:p>
            <a:endParaRPr lang="en-IN" sz="2400" dirty="0"/>
          </a:p>
          <a:p>
            <a:r>
              <a:rPr lang="en-IN" sz="2400" dirty="0"/>
              <a:t>  These walls are very </a:t>
            </a:r>
            <a:r>
              <a:rPr lang="en-US" sz="2400" dirty="0"/>
              <a:t>important in immobilizing the future restoration.</a:t>
            </a:r>
          </a:p>
          <a:p>
            <a:endParaRPr lang="en-US" dirty="0"/>
          </a:p>
          <a:p>
            <a:endParaRPr lang="en-IN" dirty="0"/>
          </a:p>
        </p:txBody>
      </p:sp>
      <p:pic>
        <p:nvPicPr>
          <p:cNvPr id="2097235" name="Picture 3" descr="DSC_0023.JPG"/>
          <p:cNvPicPr>
            <a:picLocks noChangeAspect="1"/>
          </p:cNvPicPr>
          <p:nvPr/>
        </p:nvPicPr>
        <p:blipFill>
          <a:blip r:embed="rId2" cstate="print"/>
          <a:srcRect l="28125" t="24999" r="10156" b="26042"/>
          <a:stretch>
            <a:fillRect/>
          </a:stretch>
        </p:blipFill>
        <p:spPr>
          <a:xfrm rot="5400000">
            <a:off x="7554179" y="1256441"/>
            <a:ext cx="4892566" cy="3522644"/>
          </a:xfrm>
          <a:prstGeom prst="rect">
            <a:avLst/>
          </a:prstGeom>
          <a:ln>
            <a:solidFill>
              <a:schemeClr val="tx1"/>
            </a:solidFill>
          </a:ln>
        </p:spPr>
      </p:pic>
      <p:sp>
        <p:nvSpPr>
          <p:cNvPr id="1048871" name="Slide Number Placeholder 4"/>
          <p:cNvSpPr>
            <a:spLocks noGrp="1"/>
          </p:cNvSpPr>
          <p:nvPr>
            <p:ph type="sldNum" sz="quarter" idx="12"/>
          </p:nvPr>
        </p:nvSpPr>
        <p:spPr/>
        <p:txBody>
          <a:bodyPr/>
          <a:lstStyle/>
          <a:p>
            <a:fld id="{69A0BA5C-8526-48FE-806E-1F279A5A4EFA}" type="slidenum">
              <a:rPr lang="en-IN" smtClean="0"/>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2" name="Content Placeholder 2"/>
          <p:cNvSpPr>
            <a:spLocks noGrp="1"/>
          </p:cNvSpPr>
          <p:nvPr>
            <p:ph idx="1"/>
          </p:nvPr>
        </p:nvSpPr>
        <p:spPr>
          <a:xfrm>
            <a:off x="477676" y="500042"/>
            <a:ext cx="7332391" cy="6072230"/>
          </a:xfrm>
          <a:solidFill>
            <a:schemeClr val="accent1">
              <a:lumMod val="40000"/>
              <a:lumOff val="60000"/>
            </a:schemeClr>
          </a:solidFill>
        </p:spPr>
        <p:txBody>
          <a:bodyPr>
            <a:normAutofit fontScale="85000" lnSpcReduction="20000"/>
          </a:bodyPr>
          <a:lstStyle/>
          <a:p>
            <a:pPr>
              <a:buNone/>
            </a:pPr>
            <a:r>
              <a:rPr lang="en-IN" dirty="0"/>
              <a:t>3. If cavity margins approach the </a:t>
            </a:r>
            <a:r>
              <a:rPr lang="en-IN" dirty="0" err="1"/>
              <a:t>incisal</a:t>
            </a:r>
            <a:r>
              <a:rPr lang="en-IN" dirty="0"/>
              <a:t> angle, try to support it as much as possible by avoiding retention forms there .</a:t>
            </a:r>
          </a:p>
          <a:p>
            <a:pPr>
              <a:buNone/>
            </a:pPr>
            <a:endParaRPr lang="en-IN" dirty="0"/>
          </a:p>
          <a:p>
            <a:pPr>
              <a:buNone/>
            </a:pPr>
            <a:r>
              <a:rPr lang="en-IN" dirty="0"/>
              <a:t>4. Placement of only one pin per gingival floor is sufficient</a:t>
            </a:r>
          </a:p>
          <a:p>
            <a:pPr>
              <a:buNone/>
            </a:pPr>
            <a:endParaRPr lang="en-IN" dirty="0"/>
          </a:p>
          <a:p>
            <a:pPr>
              <a:buNone/>
            </a:pPr>
            <a:r>
              <a:rPr lang="en-IN" dirty="0"/>
              <a:t>5. For </a:t>
            </a:r>
            <a:r>
              <a:rPr lang="en-IN" dirty="0">
                <a:solidFill>
                  <a:srgbClr val="FF0000"/>
                </a:solidFill>
              </a:rPr>
              <a:t>unilateral Class IVs</a:t>
            </a:r>
            <a:r>
              <a:rPr lang="en-IN" dirty="0"/>
              <a:t>, the L-shaped cemented pin is the most efficient.</a:t>
            </a:r>
          </a:p>
          <a:p>
            <a:pPr>
              <a:buNone/>
            </a:pPr>
            <a:r>
              <a:rPr lang="en-IN" dirty="0"/>
              <a:t>  It is to be emphasized that the short arm of the L will fit </a:t>
            </a:r>
            <a:r>
              <a:rPr lang="en-IN" dirty="0" err="1"/>
              <a:t>incisally</a:t>
            </a:r>
            <a:r>
              <a:rPr lang="en-IN" dirty="0"/>
              <a:t>, not in  pin channel but with a –"step" which should not exceed 1 mm in depth.</a:t>
            </a:r>
          </a:p>
          <a:p>
            <a:pPr>
              <a:buNone/>
            </a:pPr>
            <a:r>
              <a:rPr lang="en-IN" dirty="0"/>
              <a:t>   These L-shaped pins are used only when there is sufficient dentin bulk between the labial and lingual enamel plates  </a:t>
            </a:r>
            <a:r>
              <a:rPr lang="en-IN" dirty="0" err="1"/>
              <a:t>acommodate</a:t>
            </a:r>
            <a:r>
              <a:rPr lang="en-IN" dirty="0"/>
              <a:t> them (2 mm and more)</a:t>
            </a:r>
          </a:p>
          <a:p>
            <a:pPr>
              <a:buNone/>
            </a:pPr>
            <a:endParaRPr lang="en-IN" dirty="0"/>
          </a:p>
          <a:p>
            <a:pPr>
              <a:buNone/>
            </a:pPr>
            <a:r>
              <a:rPr lang="en-IN" dirty="0"/>
              <a:t>6. for </a:t>
            </a:r>
            <a:r>
              <a:rPr lang="en-IN" dirty="0">
                <a:solidFill>
                  <a:srgbClr val="FF0000"/>
                </a:solidFill>
              </a:rPr>
              <a:t>bilateral Class IV </a:t>
            </a:r>
            <a:r>
              <a:rPr lang="en-IN" dirty="0"/>
              <a:t>, the U shaped cemented pin ( staple) is ideal. </a:t>
            </a:r>
          </a:p>
          <a:p>
            <a:pPr>
              <a:buNone/>
            </a:pPr>
            <a:r>
              <a:rPr lang="en-IN" dirty="0"/>
              <a:t>The two ends of U pin will be located </a:t>
            </a:r>
            <a:r>
              <a:rPr lang="en-IN" dirty="0" err="1"/>
              <a:t>gingivally</a:t>
            </a:r>
            <a:endParaRPr lang="en-IN" dirty="0"/>
          </a:p>
          <a:p>
            <a:endParaRPr lang="en-IN" dirty="0"/>
          </a:p>
        </p:txBody>
      </p:sp>
      <p:pic>
        <p:nvPicPr>
          <p:cNvPr id="2097236" name="Picture 3" descr="DSC_0024.JPG"/>
          <p:cNvPicPr>
            <a:picLocks noChangeAspect="1"/>
          </p:cNvPicPr>
          <p:nvPr/>
        </p:nvPicPr>
        <p:blipFill>
          <a:blip r:embed="rId2" cstate="print">
            <a:grayscl/>
          </a:blip>
          <a:srcRect l="10156" t="18750" r="10937" b="11458"/>
          <a:stretch>
            <a:fillRect/>
          </a:stretch>
        </p:blipFill>
        <p:spPr>
          <a:xfrm rot="5400000">
            <a:off x="6751411" y="1798395"/>
            <a:ext cx="5951547" cy="3453332"/>
          </a:xfrm>
          <a:prstGeom prst="rect">
            <a:avLst/>
          </a:prstGeom>
          <a:ln w="28575">
            <a:solidFill>
              <a:schemeClr val="tx1"/>
            </a:solidFill>
          </a:ln>
        </p:spPr>
      </p:pic>
      <p:sp>
        <p:nvSpPr>
          <p:cNvPr id="1048873" name="Slide Number Placeholder 4"/>
          <p:cNvSpPr>
            <a:spLocks noGrp="1"/>
          </p:cNvSpPr>
          <p:nvPr>
            <p:ph type="sldNum" sz="quarter" idx="12"/>
          </p:nvPr>
        </p:nvSpPr>
        <p:spPr/>
        <p:txBody>
          <a:bodyPr/>
          <a:lstStyle/>
          <a:p>
            <a:fld id="{69A0BA5C-8526-48FE-806E-1F279A5A4EFA}" type="slidenum">
              <a:rPr lang="en-IN" smtClean="0"/>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4" name="Content Placeholder 2"/>
          <p:cNvSpPr>
            <a:spLocks noGrp="1"/>
          </p:cNvSpPr>
          <p:nvPr>
            <p:ph idx="1"/>
          </p:nvPr>
        </p:nvSpPr>
        <p:spPr>
          <a:xfrm>
            <a:off x="287224" y="428604"/>
            <a:ext cx="11617555" cy="6143668"/>
          </a:xfrm>
          <a:solidFill>
            <a:schemeClr val="accent6">
              <a:lumMod val="20000"/>
              <a:lumOff val="80000"/>
            </a:schemeClr>
          </a:solidFill>
        </p:spPr>
        <p:txBody>
          <a:bodyPr>
            <a:normAutofit/>
          </a:bodyPr>
          <a:lstStyle/>
          <a:p>
            <a:pPr>
              <a:buNone/>
            </a:pPr>
            <a:r>
              <a:rPr lang="en-IN" sz="2400" dirty="0"/>
              <a:t>7. In the L-shaped and the U-shaped cemented pin techniques, sufficient space should be left between the vertical or horizontal arms of the pins and the internal parts of the cavity preparation to </a:t>
            </a:r>
            <a:r>
              <a:rPr lang="en-IN" sz="2400" dirty="0">
                <a:solidFill>
                  <a:srgbClr val="FF0000"/>
                </a:solidFill>
              </a:rPr>
              <a:t>accommodate a bulky amount of the restorative material.</a:t>
            </a:r>
          </a:p>
          <a:p>
            <a:pPr>
              <a:buNone/>
            </a:pPr>
            <a:r>
              <a:rPr lang="en-IN" sz="2400" dirty="0">
                <a:solidFill>
                  <a:srgbClr val="00B0F0"/>
                </a:solidFill>
              </a:rPr>
              <a:t> </a:t>
            </a:r>
          </a:p>
          <a:p>
            <a:pPr>
              <a:buNone/>
            </a:pPr>
            <a:r>
              <a:rPr lang="en-IN" sz="2400" dirty="0"/>
              <a:t>8. The bending of the pins in the L- or U-shaped cemented pin technique should be gradual and very rounded to avoid fracture and stress accumulation, and to improve adaptability of the restorative material at these corners.</a:t>
            </a:r>
          </a:p>
          <a:p>
            <a:pPr>
              <a:buNone/>
            </a:pPr>
            <a:endParaRPr lang="en-IN" sz="2400" dirty="0"/>
          </a:p>
          <a:p>
            <a:pPr>
              <a:buNone/>
            </a:pPr>
            <a:r>
              <a:rPr lang="en-IN" sz="2400" dirty="0"/>
              <a:t>9. For </a:t>
            </a:r>
            <a:r>
              <a:rPr lang="en-IN" sz="2400" dirty="0" err="1"/>
              <a:t>esthetic</a:t>
            </a:r>
            <a:r>
              <a:rPr lang="en-IN" sz="2400" dirty="0"/>
              <a:t> purposes, pins should be located as </a:t>
            </a:r>
            <a:r>
              <a:rPr lang="en-IN" sz="2400" dirty="0">
                <a:solidFill>
                  <a:srgbClr val="FF0000"/>
                </a:solidFill>
              </a:rPr>
              <a:t>internally</a:t>
            </a:r>
            <a:r>
              <a:rPr lang="en-IN" sz="2400" dirty="0"/>
              <a:t> as possible, away from direct observation, and covered with an </a:t>
            </a:r>
            <a:r>
              <a:rPr lang="en-IN" sz="2400" dirty="0" err="1"/>
              <a:t>opacifier</a:t>
            </a:r>
            <a:r>
              <a:rPr lang="en-IN" sz="2400" dirty="0"/>
              <a:t> .</a:t>
            </a:r>
          </a:p>
          <a:p>
            <a:pPr>
              <a:buNone/>
            </a:pPr>
            <a:endParaRPr lang="en-IN" sz="2400" dirty="0"/>
          </a:p>
          <a:p>
            <a:pPr>
              <a:buNone/>
            </a:pPr>
            <a:r>
              <a:rPr lang="en-IN" sz="2400" dirty="0"/>
              <a:t>10.Conditioning of available enamel</a:t>
            </a:r>
          </a:p>
        </p:txBody>
      </p:sp>
      <p:sp>
        <p:nvSpPr>
          <p:cNvPr id="1048875" name="Slide Number Placeholder 3"/>
          <p:cNvSpPr>
            <a:spLocks noGrp="1"/>
          </p:cNvSpPr>
          <p:nvPr>
            <p:ph type="sldNum" sz="quarter" idx="12"/>
          </p:nvPr>
        </p:nvSpPr>
        <p:spPr/>
        <p:txBody>
          <a:bodyPr/>
          <a:lstStyle/>
          <a:p>
            <a:fld id="{69A0BA5C-8526-48FE-806E-1F279A5A4EFA}" type="slidenum">
              <a:rPr lang="en-IN" smtClean="0"/>
              <a:t>14</a:t>
            </a:fld>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6" name="Content Placeholder 2"/>
          <p:cNvSpPr>
            <a:spLocks noGrp="1"/>
          </p:cNvSpPr>
          <p:nvPr>
            <p:ph idx="1"/>
          </p:nvPr>
        </p:nvSpPr>
        <p:spPr>
          <a:xfrm>
            <a:off x="572902" y="571482"/>
            <a:ext cx="11008071" cy="5554683"/>
          </a:xfrm>
          <a:solidFill>
            <a:schemeClr val="accent6">
              <a:lumMod val="20000"/>
              <a:lumOff val="80000"/>
            </a:schemeClr>
          </a:solidFill>
        </p:spPr>
        <p:txBody>
          <a:bodyPr>
            <a:normAutofit/>
          </a:bodyPr>
          <a:lstStyle/>
          <a:p>
            <a:pPr>
              <a:buNone/>
            </a:pPr>
            <a:r>
              <a:rPr lang="en-US" b="1" u="sng" dirty="0"/>
              <a:t>CLASS V</a:t>
            </a:r>
          </a:p>
          <a:p>
            <a:pPr>
              <a:buNone/>
            </a:pPr>
            <a:r>
              <a:rPr lang="en-US" b="1" dirty="0"/>
              <a:t>  Indications</a:t>
            </a:r>
          </a:p>
          <a:p>
            <a:pPr>
              <a:buNone/>
            </a:pPr>
            <a:endParaRPr lang="en-IN" dirty="0"/>
          </a:p>
          <a:p>
            <a:pPr>
              <a:buNone/>
            </a:pPr>
            <a:r>
              <a:rPr lang="en-IN" sz="2600" dirty="0"/>
              <a:t>1)Both the </a:t>
            </a:r>
            <a:r>
              <a:rPr lang="en-IN" sz="2600" dirty="0" err="1"/>
              <a:t>mesial</a:t>
            </a:r>
            <a:r>
              <a:rPr lang="en-IN" sz="2600" dirty="0"/>
              <a:t> and distal walls of a Class V cavity preparation are lost.</a:t>
            </a:r>
          </a:p>
          <a:p>
            <a:pPr>
              <a:buNone/>
            </a:pPr>
            <a:r>
              <a:rPr lang="en-IN" sz="2600" dirty="0"/>
              <a:t>2). Class V cavity preparations involve half or more of the facial or lingual surface of the tooth.</a:t>
            </a:r>
          </a:p>
          <a:p>
            <a:pPr>
              <a:buNone/>
            </a:pPr>
            <a:r>
              <a:rPr lang="en-IN" sz="2600" dirty="0"/>
              <a:t>3). Remaining tooth structure cannot accommodate </a:t>
            </a:r>
            <a:r>
              <a:rPr lang="en-IN" sz="2600" dirty="0" err="1"/>
              <a:t>occlusal</a:t>
            </a:r>
            <a:r>
              <a:rPr lang="en-IN" sz="2600" dirty="0"/>
              <a:t> and gingival retention grooves large enough to be compatible with the size of the future restoration without compromising the integrity of the pulp, root canals, or </a:t>
            </a:r>
            <a:r>
              <a:rPr lang="en-IN" sz="2600" dirty="0" err="1"/>
              <a:t>furcation</a:t>
            </a:r>
            <a:r>
              <a:rPr lang="en-IN" sz="2600" dirty="0"/>
              <a:t> areas.</a:t>
            </a:r>
          </a:p>
          <a:p>
            <a:pPr>
              <a:buNone/>
            </a:pPr>
            <a:r>
              <a:rPr lang="en-IN" sz="2600" dirty="0"/>
              <a:t>4). The gingival floor is lost due to fracture or </a:t>
            </a:r>
            <a:r>
              <a:rPr lang="en-IN" sz="2600" dirty="0" err="1"/>
              <a:t>furcal</a:t>
            </a:r>
            <a:r>
              <a:rPr lang="en-IN" sz="2600" dirty="0"/>
              <a:t> involvement.</a:t>
            </a:r>
          </a:p>
        </p:txBody>
      </p:sp>
      <p:sp>
        <p:nvSpPr>
          <p:cNvPr id="1048877" name="Slide Number Placeholder 3"/>
          <p:cNvSpPr>
            <a:spLocks noGrp="1"/>
          </p:cNvSpPr>
          <p:nvPr>
            <p:ph type="sldNum" sz="quarter" idx="12"/>
          </p:nvPr>
        </p:nvSpPr>
        <p:spPr/>
        <p:txBody>
          <a:bodyPr/>
          <a:lstStyle/>
          <a:p>
            <a:fld id="{69A0BA5C-8526-48FE-806E-1F279A5A4EFA}" type="slidenum">
              <a:rPr lang="en-IN" smtClean="0"/>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8" name="Content Placeholder 2"/>
          <p:cNvSpPr>
            <a:spLocks noGrp="1"/>
          </p:cNvSpPr>
          <p:nvPr>
            <p:ph idx="1"/>
          </p:nvPr>
        </p:nvSpPr>
        <p:spPr>
          <a:xfrm>
            <a:off x="287224" y="285728"/>
            <a:ext cx="8237669" cy="6215106"/>
          </a:xfrm>
          <a:solidFill>
            <a:schemeClr val="accent4">
              <a:lumMod val="20000"/>
              <a:lumOff val="80000"/>
            </a:schemeClr>
          </a:solidFill>
          <a:ln>
            <a:solidFill>
              <a:schemeClr val="accent4">
                <a:lumMod val="60000"/>
                <a:lumOff val="40000"/>
              </a:schemeClr>
            </a:solidFill>
          </a:ln>
        </p:spPr>
        <p:txBody>
          <a:bodyPr>
            <a:normAutofit fontScale="85000" lnSpcReduction="20000"/>
          </a:bodyPr>
          <a:lstStyle/>
          <a:p>
            <a:pPr>
              <a:buNone/>
            </a:pPr>
            <a:r>
              <a:rPr lang="en-US" sz="3300" b="1" u="sng" dirty="0"/>
              <a:t>DESIGN FEATURES </a:t>
            </a:r>
          </a:p>
          <a:p>
            <a:pPr>
              <a:buNone/>
            </a:pPr>
            <a:endParaRPr lang="en-IN" dirty="0"/>
          </a:p>
          <a:p>
            <a:pPr>
              <a:buNone/>
            </a:pPr>
            <a:r>
              <a:rPr lang="en-IN" dirty="0"/>
              <a:t>1. Pins are placed axially, paralleling the adjacent proximal surface. </a:t>
            </a:r>
          </a:p>
          <a:p>
            <a:pPr>
              <a:buNone/>
            </a:pPr>
            <a:r>
              <a:rPr lang="en-IN" dirty="0"/>
              <a:t>In the </a:t>
            </a:r>
            <a:r>
              <a:rPr lang="en-IN" u="sng" dirty="0" err="1"/>
              <a:t>mesio</a:t>
            </a:r>
            <a:r>
              <a:rPr lang="en-IN" u="sng" dirty="0"/>
              <a:t>-distal</a:t>
            </a:r>
            <a:r>
              <a:rPr lang="en-IN" dirty="0"/>
              <a:t> direction, pins should be located </a:t>
            </a:r>
          </a:p>
          <a:p>
            <a:pPr>
              <a:buNone/>
            </a:pPr>
            <a:r>
              <a:rPr lang="en-IN" dirty="0"/>
              <a:t>between the axial angle and the pulp or root canal periphery. </a:t>
            </a:r>
          </a:p>
          <a:p>
            <a:pPr>
              <a:buNone/>
            </a:pPr>
            <a:r>
              <a:rPr lang="en-IN" dirty="0"/>
              <a:t>In the</a:t>
            </a:r>
            <a:r>
              <a:rPr lang="en-IN" u="sng" dirty="0"/>
              <a:t> inciso- (</a:t>
            </a:r>
            <a:r>
              <a:rPr lang="en-IN" u="sng" dirty="0" err="1"/>
              <a:t>occluso</a:t>
            </a:r>
            <a:r>
              <a:rPr lang="en-IN" u="sng" dirty="0"/>
              <a:t>-) gingival </a:t>
            </a:r>
            <a:r>
              <a:rPr lang="en-IN" dirty="0"/>
              <a:t>direction, pins should be midway in the preparation, but as close to the gingival wall as </a:t>
            </a:r>
            <a:r>
              <a:rPr lang="en-US" dirty="0"/>
              <a:t>possible.</a:t>
            </a:r>
          </a:p>
          <a:p>
            <a:endParaRPr lang="en-US" dirty="0"/>
          </a:p>
          <a:p>
            <a:pPr>
              <a:buNone/>
            </a:pPr>
            <a:r>
              <a:rPr lang="en-IN" dirty="0"/>
              <a:t>2. Pin protrusion within the cavity should be minimal (maximally 1 mm) to allow for restorative material bulk between the pin and restoration surface</a:t>
            </a:r>
          </a:p>
          <a:p>
            <a:pPr>
              <a:buNone/>
            </a:pPr>
            <a:endParaRPr lang="en-IN" dirty="0"/>
          </a:p>
          <a:p>
            <a:pPr>
              <a:buNone/>
            </a:pPr>
            <a:r>
              <a:rPr lang="en-IN" dirty="0"/>
              <a:t>3. Place as many bulky and deep retentive grooves </a:t>
            </a:r>
            <a:r>
              <a:rPr lang="en-IN" dirty="0" err="1"/>
              <a:t>occlusally</a:t>
            </a:r>
            <a:r>
              <a:rPr lang="en-IN" dirty="0"/>
              <a:t> and/or </a:t>
            </a:r>
            <a:r>
              <a:rPr lang="en-IN" dirty="0" err="1"/>
              <a:t>gingivally</a:t>
            </a:r>
            <a:r>
              <a:rPr lang="en-IN" dirty="0"/>
              <a:t> as possible.</a:t>
            </a:r>
          </a:p>
          <a:p>
            <a:endParaRPr lang="en-IN" dirty="0"/>
          </a:p>
          <a:p>
            <a:pPr>
              <a:buNone/>
            </a:pPr>
            <a:r>
              <a:rPr lang="en-IN" dirty="0"/>
              <a:t>4. It is essential to have as pronounced </a:t>
            </a:r>
            <a:r>
              <a:rPr lang="en-IN" dirty="0" err="1"/>
              <a:t>occlusal</a:t>
            </a:r>
            <a:r>
              <a:rPr lang="en-IN" dirty="0"/>
              <a:t> and gingival walls as possible in order to immobilize the future restoration.</a:t>
            </a:r>
          </a:p>
        </p:txBody>
      </p:sp>
      <p:pic>
        <p:nvPicPr>
          <p:cNvPr id="2097237" name="Picture 3" descr="DSC_0025.JPG"/>
          <p:cNvPicPr>
            <a:picLocks noChangeAspect="1"/>
          </p:cNvPicPr>
          <p:nvPr/>
        </p:nvPicPr>
        <p:blipFill>
          <a:blip r:embed="rId2" cstate="print">
            <a:grayscl/>
          </a:blip>
          <a:srcRect l="39844" t="5208" r="7811" b="23958"/>
          <a:stretch>
            <a:fillRect/>
          </a:stretch>
        </p:blipFill>
        <p:spPr>
          <a:xfrm>
            <a:off x="8739206" y="785794"/>
            <a:ext cx="3243684" cy="4143404"/>
          </a:xfrm>
          <a:prstGeom prst="rect">
            <a:avLst/>
          </a:prstGeom>
          <a:ln w="28575">
            <a:solidFill>
              <a:schemeClr val="tx1"/>
            </a:solidFill>
          </a:ln>
        </p:spPr>
      </p:pic>
      <p:sp>
        <p:nvSpPr>
          <p:cNvPr id="1048879" name="Slide Number Placeholder 4"/>
          <p:cNvSpPr>
            <a:spLocks noGrp="1"/>
          </p:cNvSpPr>
          <p:nvPr>
            <p:ph type="sldNum" sz="quarter" idx="12"/>
          </p:nvPr>
        </p:nvSpPr>
        <p:spPr/>
        <p:txBody>
          <a:bodyPr/>
          <a:lstStyle/>
          <a:p>
            <a:fld id="{69A0BA5C-8526-48FE-806E-1F279A5A4EFA}" type="slidenum">
              <a:rPr lang="en-IN" smtClean="0"/>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0" name="Title 2"/>
          <p:cNvSpPr>
            <a:spLocks noGrp="1"/>
          </p:cNvSpPr>
          <p:nvPr>
            <p:ph type="title"/>
          </p:nvPr>
        </p:nvSpPr>
        <p:spPr/>
        <p:txBody>
          <a:bodyPr/>
          <a:lstStyle/>
          <a:p>
            <a:r>
              <a:rPr lang="en-US" b="1" u="sng" dirty="0"/>
              <a:t>Cemented pin Placement</a:t>
            </a:r>
          </a:p>
        </p:txBody>
      </p:sp>
      <p:sp>
        <p:nvSpPr>
          <p:cNvPr id="1048881" name="Content Placeholder 1"/>
          <p:cNvSpPr>
            <a:spLocks noGrp="1"/>
          </p:cNvSpPr>
          <p:nvPr>
            <p:ph idx="1"/>
          </p:nvPr>
        </p:nvSpPr>
        <p:spPr>
          <a:solidFill>
            <a:schemeClr val="accent2">
              <a:lumMod val="20000"/>
              <a:lumOff val="80000"/>
            </a:schemeClr>
          </a:solidFill>
        </p:spPr>
        <p:txBody>
          <a:bodyPr>
            <a:noAutofit/>
          </a:bodyPr>
          <a:lstStyle/>
          <a:p>
            <a:pPr algn="just">
              <a:spcBef>
                <a:spcPct val="50000"/>
              </a:spcBef>
            </a:pPr>
            <a:r>
              <a:rPr lang="en-US" altLang="ja-JP" sz="2400" dirty="0">
                <a:ea typeface="MS Mincho" panose="02020609040205080304" pitchFamily="49" charset="-128"/>
              </a:rPr>
              <a:t>Pin holes extending 4-6 mm into dentin are prepared using twist drills.</a:t>
            </a:r>
          </a:p>
          <a:p>
            <a:pPr algn="just">
              <a:spcBef>
                <a:spcPct val="50000"/>
              </a:spcBef>
            </a:pPr>
            <a:r>
              <a:rPr lang="en-US" altLang="ja-JP" sz="2400" dirty="0">
                <a:ea typeface="MS Mincho" panose="02020609040205080304" pitchFamily="49" charset="-128"/>
              </a:rPr>
              <a:t> The commonly used pin is in the form of stainless steel wires, which are serrated </a:t>
            </a:r>
          </a:p>
          <a:p>
            <a:pPr marL="0" indent="0" algn="just">
              <a:spcBef>
                <a:spcPct val="50000"/>
              </a:spcBef>
              <a:buNone/>
            </a:pPr>
            <a:r>
              <a:rPr lang="en-US" altLang="ja-JP" sz="2400" dirty="0">
                <a:ea typeface="MS Mincho" panose="02020609040205080304" pitchFamily="49" charset="-128"/>
              </a:rPr>
              <a:t>or threaded and cut to required length using Dial ­A Pin cutter.</a:t>
            </a:r>
          </a:p>
          <a:p>
            <a:pPr marL="0" indent="0" algn="just">
              <a:spcBef>
                <a:spcPct val="50000"/>
              </a:spcBef>
              <a:buNone/>
            </a:pPr>
            <a:endParaRPr lang="en-US" altLang="ja-JP" sz="2400" dirty="0">
              <a:ea typeface="MS Mincho" panose="02020609040205080304" pitchFamily="49" charset="-128"/>
            </a:endParaRPr>
          </a:p>
          <a:p>
            <a:pPr algn="just">
              <a:spcBef>
                <a:spcPct val="50000"/>
              </a:spcBef>
            </a:pPr>
            <a:r>
              <a:rPr lang="en-US" altLang="ja-JP" sz="2400" dirty="0">
                <a:ea typeface="MS Mincho" panose="02020609040205080304" pitchFamily="49" charset="-128"/>
              </a:rPr>
              <a:t>The pin is held on the locking </a:t>
            </a:r>
            <a:r>
              <a:rPr lang="en-US" altLang="ja-JP" sz="2400" dirty="0" err="1">
                <a:ea typeface="MS Mincho" panose="02020609040205080304" pitchFamily="49" charset="-128"/>
              </a:rPr>
              <a:t>tweezer</a:t>
            </a:r>
            <a:r>
              <a:rPr lang="en-US" altLang="ja-JP" sz="2400" dirty="0">
                <a:ea typeface="MS Mincho" panose="02020609040205080304" pitchFamily="49" charset="-128"/>
              </a:rPr>
              <a:t> or grooved hemostats and placed on the pinhole for checking its fit and length.</a:t>
            </a:r>
          </a:p>
          <a:p>
            <a:pPr algn="just">
              <a:spcBef>
                <a:spcPct val="50000"/>
              </a:spcBef>
              <a:buNone/>
            </a:pPr>
            <a:endParaRPr lang="en-US" altLang="ja-JP" sz="2400" dirty="0">
              <a:ea typeface="MS Mincho" panose="02020609040205080304" pitchFamily="49" charset="-128"/>
            </a:endParaRPr>
          </a:p>
          <a:p>
            <a:pPr algn="just">
              <a:spcBef>
                <a:spcPct val="50000"/>
              </a:spcBef>
            </a:pPr>
            <a:r>
              <a:rPr lang="en-US" altLang="ja-JP" sz="2400" dirty="0">
                <a:ea typeface="MS Mincho" panose="02020609040205080304" pitchFamily="49" charset="-128"/>
              </a:rPr>
              <a:t>Pin channels are dried with precut endodontic paper point.</a:t>
            </a:r>
          </a:p>
          <a:p>
            <a:pPr marL="0" indent="0" algn="just">
              <a:spcBef>
                <a:spcPct val="50000"/>
              </a:spcBef>
              <a:buNone/>
            </a:pPr>
            <a:endParaRPr lang="en-US" altLang="ja-JP" sz="2400" dirty="0">
              <a:ea typeface="MS Mincho" panose="02020609040205080304" pitchFamily="49" charset="-128"/>
            </a:endParaRPr>
          </a:p>
          <a:p>
            <a:pPr>
              <a:buNone/>
            </a:pPr>
            <a:endParaRPr lang="en-US" sz="2400"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2" name="Content Placeholder 2"/>
          <p:cNvSpPr>
            <a:spLocks noGrp="1"/>
          </p:cNvSpPr>
          <p:nvPr>
            <p:ph idx="1"/>
          </p:nvPr>
        </p:nvSpPr>
        <p:spPr>
          <a:xfrm>
            <a:off x="809588" y="928670"/>
            <a:ext cx="10512862" cy="5351470"/>
          </a:xfrm>
          <a:solidFill>
            <a:schemeClr val="accent2">
              <a:lumMod val="20000"/>
              <a:lumOff val="80000"/>
            </a:schemeClr>
          </a:solidFill>
        </p:spPr>
        <p:txBody>
          <a:bodyPr>
            <a:normAutofit/>
          </a:bodyPr>
          <a:lstStyle/>
          <a:p>
            <a:pPr algn="just">
              <a:spcBef>
                <a:spcPct val="50000"/>
              </a:spcBef>
            </a:pPr>
            <a:r>
              <a:rPr lang="en-US" altLang="ja-JP" dirty="0">
                <a:ea typeface="MS Mincho" panose="02020609040205080304" pitchFamily="49" charset="-128"/>
              </a:rPr>
              <a:t>The cement mix is introduced into the pin channel with a root canal file or </a:t>
            </a:r>
            <a:r>
              <a:rPr lang="en-US" altLang="ja-JP" dirty="0" err="1">
                <a:ea typeface="MS Mincho" panose="02020609040205080304" pitchFamily="49" charset="-128"/>
              </a:rPr>
              <a:t>lentulospiral</a:t>
            </a:r>
            <a:endParaRPr lang="en-US" altLang="ja-JP" dirty="0">
              <a:ea typeface="MS Mincho" panose="02020609040205080304" pitchFamily="49" charset="-128"/>
            </a:endParaRPr>
          </a:p>
          <a:p>
            <a:pPr algn="just">
              <a:spcBef>
                <a:spcPct val="50000"/>
              </a:spcBef>
            </a:pPr>
            <a:r>
              <a:rPr lang="en-US" altLang="ja-JP" dirty="0">
                <a:ea typeface="MS Mincho" panose="02020609040205080304" pitchFamily="49" charset="-128"/>
              </a:rPr>
              <a:t>The pin held in the forceps is also coated with the cement and inserted into the hole.</a:t>
            </a:r>
          </a:p>
          <a:p>
            <a:pPr algn="just">
              <a:spcBef>
                <a:spcPct val="50000"/>
              </a:spcBef>
            </a:pPr>
            <a:r>
              <a:rPr lang="en-US" altLang="ja-JP" dirty="0">
                <a:ea typeface="MS Mincho" panose="02020609040205080304" pitchFamily="49" charset="-128"/>
              </a:rPr>
              <a:t>The pin is held in its position till the cement sets.</a:t>
            </a:r>
          </a:p>
          <a:p>
            <a:pPr>
              <a:spcBef>
                <a:spcPct val="50000"/>
              </a:spcBef>
            </a:pPr>
            <a:r>
              <a:rPr lang="en-US" altLang="ja-JP" dirty="0"/>
              <a:t> </a:t>
            </a:r>
            <a:r>
              <a:rPr lang="en-US" altLang="ja-JP" dirty="0">
                <a:ea typeface="MS Mincho" panose="02020609040205080304" pitchFamily="49" charset="-128"/>
              </a:rPr>
              <a:t>The pin is cut and modified by creating a longitudinal facet with a </a:t>
            </a:r>
            <a:r>
              <a:rPr lang="en-US" altLang="ja-JP" dirty="0" err="1">
                <a:ea typeface="MS Mincho" panose="02020609040205080304" pitchFamily="49" charset="-128"/>
              </a:rPr>
              <a:t>carborandum</a:t>
            </a:r>
            <a:r>
              <a:rPr lang="en-US" altLang="ja-JP" dirty="0">
                <a:ea typeface="MS Mincho" panose="02020609040205080304" pitchFamily="49" charset="-128"/>
              </a:rPr>
              <a:t> disc.</a:t>
            </a:r>
            <a:endParaRPr lang="en-US"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Title 1"/>
          <p:cNvSpPr>
            <a:spLocks noGrp="1"/>
          </p:cNvSpPr>
          <p:nvPr>
            <p:ph type="title"/>
          </p:nvPr>
        </p:nvSpPr>
        <p:spPr/>
        <p:txBody>
          <a:bodyPr/>
          <a:lstStyle/>
          <a:p>
            <a:endParaRPr lang="en-US"/>
          </a:p>
        </p:txBody>
      </p:sp>
      <p:sp>
        <p:nvSpPr>
          <p:cNvPr id="1048884" name="Content Placeholder 2"/>
          <p:cNvSpPr>
            <a:spLocks noGrp="1"/>
          </p:cNvSpPr>
          <p:nvPr>
            <p:ph idx="1"/>
          </p:nvPr>
        </p:nvSpPr>
        <p:spPr/>
        <p:txBody>
          <a:bodyPr/>
          <a:lstStyle/>
          <a:p>
            <a:endParaRPr lang="en-US"/>
          </a:p>
        </p:txBody>
      </p:sp>
      <p:pic>
        <p:nvPicPr>
          <p:cNvPr id="2097238" name="Picture 5" descr="1"/>
          <p:cNvPicPr>
            <a:picLocks noChangeAspect="1" noChangeArrowheads="1"/>
          </p:cNvPicPr>
          <p:nvPr/>
        </p:nvPicPr>
        <p:blipFill>
          <a:blip r:embed="rId2"/>
          <a:srcRect/>
          <a:stretch>
            <a:fillRect/>
          </a:stretch>
        </p:blipFill>
        <p:spPr bwMode="auto">
          <a:xfrm>
            <a:off x="2133600" y="152400"/>
            <a:ext cx="6781800" cy="6400800"/>
          </a:xfrm>
          <a:prstGeom prst="rect">
            <a:avLst/>
          </a:prstGeom>
          <a:noFill/>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94171533"/>
              </p:ext>
            </p:extLst>
          </p:nvPr>
        </p:nvGraphicFramePr>
        <p:xfrm>
          <a:off x="711201" y="2612570"/>
          <a:ext cx="10232570" cy="2374739"/>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L OR T SHAPED THREADED PINS </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CLASS 3 AND CLASS 4 CAVITY PREPARATION </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CEMENTED PIN PLACEMENT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144362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5" name="Title 2"/>
          <p:cNvSpPr>
            <a:spLocks noGrp="1"/>
          </p:cNvSpPr>
          <p:nvPr>
            <p:ph type="title"/>
          </p:nvPr>
        </p:nvSpPr>
        <p:spPr/>
        <p:txBody>
          <a:bodyPr/>
          <a:lstStyle/>
          <a:p>
            <a:r>
              <a:rPr lang="en-US" b="1" u="sng" dirty="0"/>
              <a:t>Friction grip technique</a:t>
            </a:r>
          </a:p>
        </p:txBody>
      </p:sp>
      <p:sp>
        <p:nvSpPr>
          <p:cNvPr id="1048886" name="Content Placeholder 1"/>
          <p:cNvSpPr>
            <a:spLocks noGrp="1"/>
          </p:cNvSpPr>
          <p:nvPr>
            <p:ph idx="1"/>
          </p:nvPr>
        </p:nvSpPr>
        <p:spPr>
          <a:solidFill>
            <a:schemeClr val="accent6">
              <a:lumMod val="20000"/>
              <a:lumOff val="80000"/>
            </a:schemeClr>
          </a:solidFill>
        </p:spPr>
        <p:txBody>
          <a:bodyPr>
            <a:normAutofit lnSpcReduction="10000"/>
          </a:bodyPr>
          <a:lstStyle/>
          <a:p>
            <a:pPr algn="just">
              <a:spcBef>
                <a:spcPct val="40000"/>
              </a:spcBef>
            </a:pPr>
            <a:r>
              <a:rPr lang="en-US" altLang="ja-JP" dirty="0">
                <a:ea typeface="MS Mincho" panose="02020609040205080304" pitchFamily="49" charset="-128"/>
              </a:rPr>
              <a:t>A self -centering spiral drill mounted in a low speed hand piece is used to prepare the pin channel in dentin to a depth of 2-3 mm, 1.5mm inside the DEJ. The channel must be kept dry until the pin is inserted.</a:t>
            </a:r>
          </a:p>
          <a:p>
            <a:pPr algn="just">
              <a:spcBef>
                <a:spcPct val="40000"/>
              </a:spcBef>
              <a:buFontTx/>
              <a:buChar char="-"/>
            </a:pPr>
            <a:r>
              <a:rPr lang="en-US" altLang="ja-JP" dirty="0">
                <a:ea typeface="MS Mincho" panose="02020609040205080304" pitchFamily="49" charset="-128"/>
              </a:rPr>
              <a:t>The friction locked retention pins are smooth surfaced and may be prefabricated from stainless steel wires </a:t>
            </a:r>
          </a:p>
          <a:p>
            <a:pPr algn="just">
              <a:spcBef>
                <a:spcPct val="40000"/>
              </a:spcBef>
              <a:buFontTx/>
              <a:buChar char="-"/>
            </a:pPr>
            <a:r>
              <a:rPr lang="en-US" altLang="ja-JP" dirty="0">
                <a:ea typeface="MS Mincho" panose="02020609040205080304" pitchFamily="49" charset="-128"/>
              </a:rPr>
              <a:t>The depth to which the pin channel has been drilled is marked on the pin with a permanent marker.</a:t>
            </a:r>
          </a:p>
          <a:p>
            <a:pPr algn="just">
              <a:spcBef>
                <a:spcPct val="40000"/>
              </a:spcBef>
              <a:buFontTx/>
              <a:buChar char="-"/>
            </a:pPr>
            <a:r>
              <a:rPr lang="en-US" altLang="ja-JP" dirty="0">
                <a:ea typeface="MS Mincho" panose="02020609040205080304" pitchFamily="49" charset="-128"/>
              </a:rPr>
              <a:t>The pin is inserted into a pin setter and carried to the pinhole.</a:t>
            </a:r>
          </a:p>
          <a:p>
            <a:pPr algn="just">
              <a:spcBef>
                <a:spcPct val="40000"/>
              </a:spcBef>
              <a:buFontTx/>
              <a:buChar char="-"/>
            </a:pPr>
            <a:r>
              <a:rPr lang="en-US" altLang="ja-JP" dirty="0">
                <a:ea typeface="MS Mincho" panose="02020609040205080304" pitchFamily="49" charset="-128"/>
              </a:rPr>
              <a:t>A mallet is used to apply force parallel to the axis of the pin.</a:t>
            </a:r>
          </a:p>
          <a:p>
            <a:endParaRPr 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Title 2"/>
          <p:cNvSpPr>
            <a:spLocks noGrp="1"/>
          </p:cNvSpPr>
          <p:nvPr>
            <p:ph type="title"/>
          </p:nvPr>
        </p:nvSpPr>
        <p:spPr/>
        <p:txBody>
          <a:bodyPr/>
          <a:lstStyle/>
          <a:p>
            <a:r>
              <a:rPr lang="en-US" altLang="ja-JP" b="1" u="sng" dirty="0">
                <a:solidFill>
                  <a:schemeClr val="accent5">
                    <a:lumMod val="50000"/>
                  </a:schemeClr>
                </a:solidFill>
                <a:ea typeface="MS Mincho" panose="02020609040205080304" pitchFamily="49" charset="-128"/>
              </a:rPr>
              <a:t>Pin Removal:</a:t>
            </a:r>
            <a:br>
              <a:rPr lang="en-US" altLang="ja-JP" dirty="0">
                <a:solidFill>
                  <a:srgbClr val="00CCFF"/>
                </a:solidFill>
                <a:ea typeface="MS Mincho" panose="02020609040205080304" pitchFamily="49" charset="-128"/>
              </a:rPr>
            </a:br>
            <a:endParaRPr lang="en-US" dirty="0"/>
          </a:p>
        </p:txBody>
      </p:sp>
      <p:sp>
        <p:nvSpPr>
          <p:cNvPr id="1048888" name="Content Placeholder 1"/>
          <p:cNvSpPr>
            <a:spLocks noGrp="1"/>
          </p:cNvSpPr>
          <p:nvPr>
            <p:ph idx="1"/>
          </p:nvPr>
        </p:nvSpPr>
        <p:spPr/>
        <p:txBody>
          <a:bodyPr>
            <a:normAutofit fontScale="92500" lnSpcReduction="20000"/>
          </a:bodyPr>
          <a:lstStyle/>
          <a:p>
            <a:pPr algn="just">
              <a:spcBef>
                <a:spcPct val="50000"/>
              </a:spcBef>
            </a:pPr>
            <a:r>
              <a:rPr lang="en-US" altLang="ja-JP" dirty="0">
                <a:ea typeface="MS Mincho" panose="02020609040205080304" pitchFamily="49" charset="-128"/>
              </a:rPr>
              <a:t>	Occasionally replacement of a pin retained restoration may necessitate removal of pins.</a:t>
            </a:r>
          </a:p>
          <a:p>
            <a:pPr marL="0" indent="0" algn="just">
              <a:spcBef>
                <a:spcPct val="50000"/>
              </a:spcBef>
              <a:buNone/>
            </a:pPr>
            <a:r>
              <a:rPr lang="en-US" altLang="ja-JP" b="1" dirty="0">
                <a:solidFill>
                  <a:srgbClr val="00CCFF"/>
                </a:solidFill>
                <a:ea typeface="MS Mincho" panose="02020609040205080304" pitchFamily="49" charset="-128"/>
              </a:rPr>
              <a:t>Methods:</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Pin can be grasped directly with an artery forceps and unwound. </a:t>
            </a:r>
          </a:p>
          <a:p>
            <a:pPr algn="just">
              <a:spcBef>
                <a:spcPct val="50000"/>
              </a:spcBef>
            </a:pPr>
            <a:r>
              <a:rPr lang="en-US" altLang="ja-JP" dirty="0">
                <a:ea typeface="MS Mincho" panose="02020609040205080304" pitchFamily="49" charset="-128"/>
              </a:rPr>
              <a:t>Bond a tube to the pin with a cyanoacrylate adhesive, which may facilitate unscrewing the pins with forceps especially for those pins, which are short in length.</a:t>
            </a:r>
          </a:p>
          <a:p>
            <a:pPr algn="just">
              <a:spcBef>
                <a:spcPct val="50000"/>
              </a:spcBef>
            </a:pPr>
            <a:r>
              <a:rPr lang="en-US" altLang="ja-JP" dirty="0">
                <a:ea typeface="MS Mincho" panose="02020609040205080304" pitchFamily="49" charset="-128"/>
              </a:rPr>
              <a:t>with a rotating bur that produces anticlockwise rotation in the pin.</a:t>
            </a:r>
          </a:p>
          <a:p>
            <a:pPr>
              <a:spcBef>
                <a:spcPct val="50000"/>
              </a:spcBef>
            </a:pPr>
            <a:r>
              <a:rPr lang="en-US" altLang="ja-JP" dirty="0">
                <a:ea typeface="MS Mincho" panose="02020609040205080304" pitchFamily="49" charset="-128"/>
              </a:rPr>
              <a:t>with ultrasonic tip. </a:t>
            </a:r>
          </a:p>
          <a:p>
            <a:pPr>
              <a:spcBef>
                <a:spcPct val="50000"/>
              </a:spcBef>
            </a:pPr>
            <a:r>
              <a:rPr lang="en-US" altLang="ja-JP" dirty="0">
                <a:ea typeface="MS Mincho" panose="02020609040205080304" pitchFamily="49" charset="-128"/>
              </a:rPr>
              <a:t>The vibrating tip is held in contact with the pin and rotated anticlockwise in a unscrewing motion.</a:t>
            </a:r>
            <a:endParaRPr lang="en-US" dirty="0"/>
          </a:p>
          <a:p>
            <a:pPr>
              <a:spcBef>
                <a:spcPct val="50000"/>
              </a:spcBef>
            </a:pPr>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9" name="Title 2"/>
          <p:cNvSpPr>
            <a:spLocks noGrp="1"/>
          </p:cNvSpPr>
          <p:nvPr>
            <p:ph type="title"/>
          </p:nvPr>
        </p:nvSpPr>
        <p:spPr/>
        <p:txBody>
          <a:bodyPr>
            <a:normAutofit/>
          </a:bodyPr>
          <a:lstStyle/>
          <a:p>
            <a:r>
              <a:rPr lang="en-US" b="1" u="sng" dirty="0"/>
              <a:t>Complication during pin placement</a:t>
            </a:r>
          </a:p>
        </p:txBody>
      </p:sp>
      <p:sp>
        <p:nvSpPr>
          <p:cNvPr id="1048890" name="Content Placeholder 1"/>
          <p:cNvSpPr>
            <a:spLocks noGrp="1"/>
          </p:cNvSpPr>
          <p:nvPr>
            <p:ph idx="1"/>
          </p:nvPr>
        </p:nvSpPr>
        <p:spPr/>
        <p:txBody>
          <a:bodyPr>
            <a:normAutofit fontScale="85000" lnSpcReduction="20000"/>
          </a:bodyPr>
          <a:lstStyle/>
          <a:p>
            <a:pPr marL="0" indent="0">
              <a:buNone/>
            </a:pPr>
            <a:r>
              <a:rPr lang="en-US" dirty="0"/>
              <a:t>1. Broken drills and pins:</a:t>
            </a:r>
          </a:p>
          <a:p>
            <a:pPr marL="0" indent="0">
              <a:buNone/>
            </a:pPr>
            <a:r>
              <a:rPr lang="en-US" dirty="0"/>
              <a:t>• Twist drill will break if :</a:t>
            </a:r>
          </a:p>
          <a:p>
            <a:pPr marL="0" indent="0">
              <a:buNone/>
            </a:pPr>
            <a:r>
              <a:rPr lang="en-US" dirty="0"/>
              <a:t> Stressed laterally</a:t>
            </a:r>
          </a:p>
          <a:p>
            <a:r>
              <a:rPr lang="en-US" dirty="0"/>
              <a:t> Allowed to stop rotating before</a:t>
            </a:r>
          </a:p>
          <a:p>
            <a:pPr marL="0" indent="0">
              <a:buNone/>
            </a:pPr>
            <a:r>
              <a:rPr lang="en-US" dirty="0"/>
              <a:t>removing from the pinhole.</a:t>
            </a:r>
          </a:p>
          <a:p>
            <a:r>
              <a:rPr lang="en-US" dirty="0"/>
              <a:t> Dulls (20 holes)</a:t>
            </a:r>
          </a:p>
          <a:p>
            <a:pPr marL="0" indent="0">
              <a:buNone/>
            </a:pPr>
            <a:r>
              <a:rPr lang="en-US" dirty="0">
                <a:solidFill>
                  <a:srgbClr val="FF0000"/>
                </a:solidFill>
              </a:rPr>
              <a:t>Pin will break</a:t>
            </a:r>
          </a:p>
          <a:p>
            <a:r>
              <a:rPr lang="en-US" dirty="0"/>
              <a:t> During bending</a:t>
            </a:r>
          </a:p>
          <a:p>
            <a:r>
              <a:rPr lang="en-US" dirty="0"/>
              <a:t> Over - screwed in the hole</a:t>
            </a:r>
          </a:p>
          <a:p>
            <a:pPr marL="0" indent="0">
              <a:buNone/>
            </a:pPr>
            <a:r>
              <a:rPr lang="en-US" dirty="0"/>
              <a:t>S</a:t>
            </a:r>
            <a:r>
              <a:rPr lang="en-US" dirty="0">
                <a:solidFill>
                  <a:srgbClr val="FF0000"/>
                </a:solidFill>
              </a:rPr>
              <a:t>olution</a:t>
            </a:r>
            <a:r>
              <a:rPr lang="en-US" dirty="0"/>
              <a:t>: Leave it in place.</a:t>
            </a:r>
          </a:p>
          <a:p>
            <a:pPr marL="0" indent="0">
              <a:buNone/>
            </a:pPr>
            <a:r>
              <a:rPr lang="en-US" dirty="0"/>
              <a:t>Do another hole 1.5mm from broken item</a:t>
            </a:r>
          </a:p>
        </p:txBody>
      </p:sp>
      <p:pic>
        <p:nvPicPr>
          <p:cNvPr id="2097239" name="Picture 3"/>
          <p:cNvPicPr>
            <a:picLocks noChangeAspect="1"/>
          </p:cNvPicPr>
          <p:nvPr/>
        </p:nvPicPr>
        <p:blipFill>
          <a:blip r:embed="rId2"/>
          <a:stretch>
            <a:fillRect/>
          </a:stretch>
        </p:blipFill>
        <p:spPr>
          <a:xfrm>
            <a:off x="6705601" y="1567841"/>
            <a:ext cx="1523069" cy="1139906"/>
          </a:xfrm>
          <a:prstGeom prst="rect">
            <a:avLst/>
          </a:prstGeom>
        </p:spPr>
      </p:pic>
      <p:pic>
        <p:nvPicPr>
          <p:cNvPr id="2097240" name="Picture 4"/>
          <p:cNvPicPr>
            <a:picLocks noChangeAspect="1"/>
          </p:cNvPicPr>
          <p:nvPr/>
        </p:nvPicPr>
        <p:blipFill>
          <a:blip r:embed="rId3"/>
          <a:stretch>
            <a:fillRect/>
          </a:stretch>
        </p:blipFill>
        <p:spPr>
          <a:xfrm>
            <a:off x="8686800" y="1513560"/>
            <a:ext cx="1740650" cy="1248469"/>
          </a:xfrm>
          <a:prstGeom prst="rect">
            <a:avLst/>
          </a:prstGeom>
        </p:spPr>
      </p:pic>
      <p:pic>
        <p:nvPicPr>
          <p:cNvPr id="2097241" name="Picture 5"/>
          <p:cNvPicPr>
            <a:picLocks noChangeAspect="1"/>
          </p:cNvPicPr>
          <p:nvPr/>
        </p:nvPicPr>
        <p:blipFill>
          <a:blip r:embed="rId4"/>
          <a:stretch>
            <a:fillRect/>
          </a:stretch>
        </p:blipFill>
        <p:spPr>
          <a:xfrm>
            <a:off x="6705601" y="3048001"/>
            <a:ext cx="1704387" cy="1004203"/>
          </a:xfrm>
          <a:prstGeom prst="rect">
            <a:avLst/>
          </a:prstGeom>
        </p:spPr>
      </p:pic>
      <p:pic>
        <p:nvPicPr>
          <p:cNvPr id="2097242" name="Picture 6"/>
          <p:cNvPicPr>
            <a:picLocks noChangeAspect="1"/>
          </p:cNvPicPr>
          <p:nvPr/>
        </p:nvPicPr>
        <p:blipFill>
          <a:blip r:embed="rId5"/>
          <a:stretch>
            <a:fillRect/>
          </a:stretch>
        </p:blipFill>
        <p:spPr>
          <a:xfrm>
            <a:off x="8679994" y="2999930"/>
            <a:ext cx="1849441" cy="1221328"/>
          </a:xfrm>
          <a:prstGeom prst="rect">
            <a:avLst/>
          </a:prstGeom>
        </p:spPr>
      </p:pic>
      <p:pic>
        <p:nvPicPr>
          <p:cNvPr id="2097243" name="Picture 7"/>
          <p:cNvPicPr>
            <a:picLocks noChangeAspect="1"/>
          </p:cNvPicPr>
          <p:nvPr/>
        </p:nvPicPr>
        <p:blipFill>
          <a:blip r:embed="rId6"/>
          <a:stretch>
            <a:fillRect/>
          </a:stretch>
        </p:blipFill>
        <p:spPr>
          <a:xfrm>
            <a:off x="7594057" y="4542248"/>
            <a:ext cx="1631860" cy="1139906"/>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Content Placeholder 1"/>
          <p:cNvSpPr>
            <a:spLocks noGrp="1"/>
          </p:cNvSpPr>
          <p:nvPr>
            <p:ph idx="1"/>
          </p:nvPr>
        </p:nvSpPr>
        <p:spPr>
          <a:xfrm>
            <a:off x="839570" y="714357"/>
            <a:ext cx="10685718" cy="5462607"/>
          </a:xfrm>
          <a:solidFill>
            <a:schemeClr val="accent6">
              <a:lumMod val="20000"/>
              <a:lumOff val="80000"/>
            </a:schemeClr>
          </a:solidFill>
        </p:spPr>
        <p:txBody>
          <a:bodyPr>
            <a:normAutofit fontScale="92500" lnSpcReduction="20000"/>
          </a:bodyPr>
          <a:lstStyle/>
          <a:p>
            <a:pPr marL="0" indent="0">
              <a:buNone/>
            </a:pPr>
            <a:r>
              <a:rPr lang="en-US" dirty="0"/>
              <a:t>2Loose pins</a:t>
            </a:r>
          </a:p>
          <a:p>
            <a:pPr marL="0" indent="0">
              <a:buNone/>
            </a:pPr>
            <a:r>
              <a:rPr lang="en-US" dirty="0"/>
              <a:t>• Due to:</a:t>
            </a:r>
          </a:p>
          <a:p>
            <a:pPr>
              <a:spcBef>
                <a:spcPct val="50000"/>
              </a:spcBef>
            </a:pPr>
            <a:r>
              <a:rPr lang="en-US" altLang="ja-JP" dirty="0">
                <a:ea typeface="MS Mincho" panose="02020609040205080304" pitchFamily="49" charset="-128"/>
              </a:rPr>
              <a:t>Repeated insertion and removal of the pin drill enlarging the pin channel.</a:t>
            </a:r>
          </a:p>
          <a:p>
            <a:pPr>
              <a:spcBef>
                <a:spcPct val="50000"/>
              </a:spcBef>
            </a:pPr>
            <a:r>
              <a:rPr lang="en-US" altLang="ja-JP" dirty="0">
                <a:ea typeface="MS Mincho" panose="02020609040205080304" pitchFamily="49" charset="-128"/>
              </a:rPr>
              <a:t>- Pin drill is rotated for more than instructed resulting in large sized channels.</a:t>
            </a:r>
          </a:p>
          <a:p>
            <a:pPr>
              <a:spcBef>
                <a:spcPct val="50000"/>
              </a:spcBef>
            </a:pPr>
            <a:r>
              <a:rPr lang="en-US" altLang="ja-JP" dirty="0">
                <a:ea typeface="MS Mincho" panose="02020609040205080304" pitchFamily="49" charset="-128"/>
              </a:rPr>
              <a:t>- Manufacturer's discrepancy is poor quality control between the pin drill and pin sizes.</a:t>
            </a:r>
          </a:p>
          <a:p>
            <a:pPr algn="just">
              <a:spcBef>
                <a:spcPct val="50000"/>
              </a:spcBef>
            </a:pPr>
            <a:r>
              <a:rPr lang="en-US" altLang="ja-JP" dirty="0">
                <a:ea typeface="MS Mincho" panose="02020609040205080304" pitchFamily="49" charset="-128"/>
              </a:rPr>
              <a:t>- A self shearing pin fails to shear resulting in stripped out dentin.</a:t>
            </a:r>
          </a:p>
          <a:p>
            <a:pPr marL="0" indent="0">
              <a:buNone/>
            </a:pPr>
            <a:endParaRPr lang="en-US" dirty="0"/>
          </a:p>
          <a:p>
            <a:pPr marL="0" indent="0">
              <a:buNone/>
            </a:pPr>
            <a:r>
              <a:rPr lang="en-US" dirty="0"/>
              <a:t>Solution:</a:t>
            </a:r>
          </a:p>
          <a:p>
            <a:pPr marL="0" indent="0">
              <a:buNone/>
            </a:pPr>
            <a:r>
              <a:rPr lang="en-US" dirty="0"/>
              <a:t>• Remove pin , pinhole prepared with next largest size drill , appropriate pin inserted</a:t>
            </a:r>
          </a:p>
          <a:p>
            <a:pPr marL="0" indent="0">
              <a:buNone/>
            </a:pPr>
            <a:r>
              <a:rPr lang="en-US" dirty="0"/>
              <a:t>• Drill another hole 1.5mm from original </a:t>
            </a:r>
            <a:r>
              <a:rPr lang="en-US" dirty="0" err="1"/>
              <a:t>pinhole,close</a:t>
            </a:r>
            <a:r>
              <a:rPr lang="en-US" dirty="0"/>
              <a:t> the other one with </a:t>
            </a:r>
            <a:r>
              <a:rPr lang="en-US" dirty="0" err="1"/>
              <a:t>amalgapins</a:t>
            </a:r>
            <a:r>
              <a:rPr lang="en-US" dirty="0"/>
              <a:t> or cement the pin</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Content Placeholder 1"/>
          <p:cNvSpPr>
            <a:spLocks noGrp="1"/>
          </p:cNvSpPr>
          <p:nvPr>
            <p:ph idx="1"/>
          </p:nvPr>
        </p:nvSpPr>
        <p:spPr>
          <a:xfrm>
            <a:off x="839570" y="1071547"/>
            <a:ext cx="10512862" cy="5105417"/>
          </a:xfrm>
          <a:solidFill>
            <a:schemeClr val="accent6">
              <a:lumMod val="20000"/>
              <a:lumOff val="80000"/>
            </a:schemeClr>
          </a:solidFill>
        </p:spPr>
        <p:txBody>
          <a:bodyPr>
            <a:normAutofit fontScale="92500" lnSpcReduction="20000"/>
          </a:bodyPr>
          <a:lstStyle/>
          <a:p>
            <a:pPr marL="0" indent="0">
              <a:buNone/>
            </a:pPr>
            <a:r>
              <a:rPr lang="en-US" dirty="0"/>
              <a:t>3.Penetration into the pulp and perforation of the external tooth surface:</a:t>
            </a:r>
          </a:p>
          <a:p>
            <a:pPr marL="0" indent="0">
              <a:buNone/>
            </a:pPr>
            <a:r>
              <a:rPr lang="en-US" dirty="0"/>
              <a:t>• Either penetration is obvious if there is hemorrhage in the pinhole</a:t>
            </a:r>
          </a:p>
          <a:p>
            <a:pPr marL="0" indent="0">
              <a:buNone/>
            </a:pPr>
            <a:r>
              <a:rPr lang="en-US" dirty="0"/>
              <a:t>• Radiograph can help sometimes.</a:t>
            </a:r>
          </a:p>
          <a:p>
            <a:pPr marL="0" indent="0">
              <a:lnSpc>
                <a:spcPct val="150000"/>
              </a:lnSpc>
              <a:buNone/>
            </a:pPr>
            <a:r>
              <a:rPr lang="en-US" dirty="0"/>
              <a:t>External perforation may occur</a:t>
            </a:r>
          </a:p>
          <a:p>
            <a:pPr marL="457200" indent="-457200">
              <a:lnSpc>
                <a:spcPct val="150000"/>
              </a:lnSpc>
              <a:buFont typeface="Century Schoolbook" panose="02040604050505020304" pitchFamily="18" charset="0"/>
              <a:buAutoNum type="arabicPeriod"/>
            </a:pPr>
            <a:r>
              <a:rPr lang="en-US" dirty="0"/>
              <a:t>Over the prominent mesial concavity of maxillary first premolar</a:t>
            </a:r>
          </a:p>
          <a:p>
            <a:pPr marL="457200" indent="-457200">
              <a:lnSpc>
                <a:spcPct val="150000"/>
              </a:lnSpc>
              <a:buFont typeface="Century Schoolbook" panose="02040604050505020304" pitchFamily="18" charset="0"/>
              <a:buAutoNum type="arabicPeriod"/>
            </a:pPr>
            <a:r>
              <a:rPr lang="en-US" dirty="0"/>
              <a:t>At the </a:t>
            </a:r>
            <a:r>
              <a:rPr lang="en-US" dirty="0" err="1"/>
              <a:t>midlingual</a:t>
            </a:r>
            <a:r>
              <a:rPr lang="en-US" dirty="0"/>
              <a:t> &amp; </a:t>
            </a:r>
            <a:r>
              <a:rPr lang="en-US" dirty="0" err="1"/>
              <a:t>midfacial</a:t>
            </a:r>
            <a:r>
              <a:rPr lang="en-US" dirty="0"/>
              <a:t> bifurcations of mandibular first &amp; second molars</a:t>
            </a:r>
          </a:p>
          <a:p>
            <a:pPr marL="457200" indent="-457200">
              <a:lnSpc>
                <a:spcPct val="150000"/>
              </a:lnSpc>
              <a:buFont typeface="Century Schoolbook" panose="02040604050505020304" pitchFamily="18" charset="0"/>
              <a:buAutoNum type="arabicPeriod"/>
            </a:pPr>
            <a:r>
              <a:rPr lang="en-US" dirty="0"/>
              <a:t>At the mid facial, mid mesial &amp; mid distal </a:t>
            </a:r>
            <a:r>
              <a:rPr lang="en-US" dirty="0" err="1"/>
              <a:t>furcations</a:t>
            </a:r>
            <a:r>
              <a:rPr lang="en-US" dirty="0"/>
              <a:t> of maxillary first &amp; second molars</a:t>
            </a:r>
          </a:p>
          <a:p>
            <a:pPr marL="0" indent="0">
              <a:buNone/>
            </a:pPr>
            <a:endParaRPr lang="en-US" dirty="0"/>
          </a:p>
        </p:txBody>
      </p:sp>
      <p:pic>
        <p:nvPicPr>
          <p:cNvPr id="2097244" name="Picture 3"/>
          <p:cNvPicPr>
            <a:picLocks noChangeAspect="1"/>
          </p:cNvPicPr>
          <p:nvPr/>
        </p:nvPicPr>
        <p:blipFill>
          <a:blip r:embed="rId2"/>
          <a:stretch>
            <a:fillRect/>
          </a:stretch>
        </p:blipFill>
        <p:spPr>
          <a:xfrm>
            <a:off x="9953652" y="2000241"/>
            <a:ext cx="1776914" cy="1675053"/>
          </a:xfrm>
          <a:prstGeom prst="rect">
            <a:avLst/>
          </a:prstGeom>
          <a:ln>
            <a:solidFill>
              <a:schemeClr val="accent1"/>
            </a:solidFill>
          </a:ln>
        </p:spPr>
      </p:pic>
      <p:pic>
        <p:nvPicPr>
          <p:cNvPr id="2097245" name="Picture 4"/>
          <p:cNvPicPr>
            <a:picLocks noChangeAspect="1"/>
          </p:cNvPicPr>
          <p:nvPr/>
        </p:nvPicPr>
        <p:blipFill>
          <a:blip r:embed="rId3"/>
          <a:stretch>
            <a:fillRect/>
          </a:stretch>
        </p:blipFill>
        <p:spPr>
          <a:xfrm>
            <a:off x="4788925" y="5579869"/>
            <a:ext cx="1305488" cy="1194188"/>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IS RESTORATIVE TECHNIQUE </a:t>
            </a:r>
          </a:p>
          <a:p>
            <a:r>
              <a:rPr lang="en-IN" dirty="0"/>
              <a:t>SLOT RETAINED AMALGAM RESTORATION </a:t>
            </a:r>
          </a:p>
          <a:p>
            <a:r>
              <a:rPr lang="en-IN" dirty="0"/>
              <a:t>PIN RETAINED AMALGAM RESTORATION </a:t>
            </a:r>
          </a:p>
          <a:p>
            <a:endParaRPr lang="en-IN" dirty="0"/>
          </a:p>
        </p:txBody>
      </p:sp>
    </p:spTree>
    <p:extLst>
      <p:ext uri="{BB962C8B-B14F-4D97-AF65-F5344CB8AC3E}">
        <p14:creationId xmlns:p14="http://schemas.microsoft.com/office/powerpoint/2010/main" val="468582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71342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Content Placeholder 2"/>
          <p:cNvSpPr>
            <a:spLocks noGrp="1"/>
          </p:cNvSpPr>
          <p:nvPr>
            <p:ph idx="1"/>
          </p:nvPr>
        </p:nvSpPr>
        <p:spPr>
          <a:xfrm>
            <a:off x="839570" y="1175657"/>
            <a:ext cx="10512862" cy="5001307"/>
          </a:xfrm>
        </p:spPr>
        <p:txBody>
          <a:bodyPr>
            <a:noAutofit/>
          </a:bodyPr>
          <a:lstStyle/>
          <a:p>
            <a:pPr lvl="0"/>
            <a:r>
              <a:rPr lang="en-US" dirty="0" err="1">
                <a:latin typeface="Times New Roman" panose="02020603050405020304" pitchFamily="18" charset="0"/>
                <a:cs typeface="Times New Roman" panose="02020603050405020304" pitchFamily="18" charset="0"/>
              </a:rPr>
              <a:t>Mechano</a:t>
            </a:r>
            <a:r>
              <a:rPr lang="en-US" dirty="0">
                <a:latin typeface="Times New Roman" panose="02020603050405020304" pitchFamily="18" charset="0"/>
                <a:cs typeface="Times New Roman" panose="02020603050405020304" pitchFamily="18" charset="0"/>
              </a:rPr>
              <a:t> anatomical principles for pin placement</a:t>
            </a:r>
          </a:p>
          <a:p>
            <a:pPr lvl="0"/>
            <a:r>
              <a:rPr lang="en-US" dirty="0">
                <a:latin typeface="Times New Roman" panose="02020603050405020304" pitchFamily="18" charset="0"/>
                <a:cs typeface="Times New Roman" panose="02020603050405020304" pitchFamily="18" charset="0"/>
              </a:rPr>
              <a:t>Principles for pin placement.</a:t>
            </a:r>
          </a:p>
          <a:p>
            <a:pPr lvl="0"/>
            <a:r>
              <a:rPr lang="en-US" dirty="0">
                <a:latin typeface="Times New Roman" panose="02020603050405020304" pitchFamily="18" charset="0"/>
                <a:cs typeface="Times New Roman" panose="02020603050405020304" pitchFamily="18" charset="0"/>
              </a:rPr>
              <a:t>Complication during pin placement						</a:t>
            </a:r>
          </a:p>
          <a:p>
            <a:pPr lvl="0"/>
            <a:r>
              <a:rPr lang="en-US" dirty="0">
                <a:latin typeface="Times New Roman" panose="02020603050405020304" pitchFamily="18" charset="0"/>
                <a:cs typeface="Times New Roman" panose="02020603050405020304" pitchFamily="18" charset="0"/>
              </a:rPr>
              <a:t>Failure of pin retained restorations		</a:t>
            </a:r>
          </a:p>
          <a:p>
            <a:pPr lvl="0"/>
            <a:r>
              <a:rPr lang="en-US" dirty="0">
                <a:latin typeface="Times New Roman" panose="02020603050405020304" pitchFamily="18" charset="0"/>
                <a:cs typeface="Times New Roman" panose="02020603050405020304" pitchFamily="18" charset="0"/>
              </a:rPr>
              <a:t>Slot retained amalgam restorations		</a:t>
            </a:r>
          </a:p>
          <a:p>
            <a:pPr lvl="0"/>
            <a:r>
              <a:rPr lang="en-US" dirty="0">
                <a:latin typeface="Times New Roman" panose="02020603050405020304" pitchFamily="18" charset="0"/>
                <a:cs typeface="Times New Roman" panose="02020603050405020304" pitchFamily="18" charset="0"/>
              </a:rPr>
              <a:t>Amalgam foundations	</a:t>
            </a:r>
          </a:p>
          <a:p>
            <a:pPr lvl="0"/>
            <a:r>
              <a:rPr lang="en-US" dirty="0">
                <a:latin typeface="Times New Roman" panose="02020603050405020304" pitchFamily="18" charset="0"/>
                <a:cs typeface="Times New Roman" panose="02020603050405020304" pitchFamily="18" charset="0"/>
              </a:rPr>
              <a:t>Chamber retention</a:t>
            </a:r>
          </a:p>
          <a:p>
            <a:pPr lvl="0"/>
            <a:r>
              <a:rPr lang="en-US" dirty="0">
                <a:latin typeface="Times New Roman" panose="02020603050405020304" pitchFamily="18" charset="0"/>
                <a:cs typeface="Times New Roman" panose="02020603050405020304" pitchFamily="18" charset="0"/>
              </a:rPr>
              <a:t>Restorative technique</a:t>
            </a:r>
          </a:p>
          <a:p>
            <a:pPr lvl="0"/>
            <a:r>
              <a:rPr lang="en-US" dirty="0">
                <a:latin typeface="Times New Roman" panose="02020603050405020304" pitchFamily="18" charset="0"/>
                <a:cs typeface="Times New Roman" panose="02020603050405020304" pitchFamily="18" charset="0"/>
              </a:rPr>
              <a:t>Bonded amalgam</a:t>
            </a:r>
          </a:p>
          <a:p>
            <a:pPr lvl="0"/>
            <a:r>
              <a:rPr lang="en-US" dirty="0">
                <a:latin typeface="Times New Roman" panose="02020603050405020304" pitchFamily="18" charset="0"/>
                <a:cs typeface="Times New Roman" panose="02020603050405020304" pitchFamily="18" charset="0"/>
              </a:rPr>
              <a:t>Conclusion</a:t>
            </a:r>
          </a:p>
          <a:p>
            <a:pPr lvl="0"/>
            <a:r>
              <a:rPr lang="en-US" dirty="0">
                <a:latin typeface="Times New Roman" panose="02020603050405020304" pitchFamily="18" charset="0"/>
                <a:cs typeface="Times New Roman" panose="02020603050405020304" pitchFamily="18" charset="0"/>
              </a:rPr>
              <a:t>References 				</a:t>
            </a:r>
          </a:p>
          <a:p>
            <a:pPr lvl="0">
              <a:buNone/>
            </a:pPr>
            <a:r>
              <a:rPr lang="en-US" dirty="0"/>
              <a:t>	</a:t>
            </a:r>
          </a:p>
        </p:txBody>
      </p:sp>
      <p:sp>
        <p:nvSpPr>
          <p:cNvPr id="3" name="TextBox 2">
            <a:extLst>
              <a:ext uri="{FF2B5EF4-FFF2-40B4-BE49-F238E27FC236}">
                <a16:creationId xmlns:a16="http://schemas.microsoft.com/office/drawing/2014/main" id="{B0D7917C-78C8-A691-2DDA-4C358DB1EA19}"/>
              </a:ext>
            </a:extLst>
          </p:cNvPr>
          <p:cNvSpPr txBox="1"/>
          <p:nvPr/>
        </p:nvSpPr>
        <p:spPr>
          <a:xfrm>
            <a:off x="2864498" y="335902"/>
            <a:ext cx="4385388" cy="646331"/>
          </a:xfrm>
          <a:prstGeom prst="rect">
            <a:avLst/>
          </a:prstGeom>
          <a:noFill/>
        </p:spPr>
        <p:txBody>
          <a:bodyPr wrap="square" rtlCol="0">
            <a:spAutoFit/>
          </a:bodyPr>
          <a:lstStyle/>
          <a:p>
            <a:r>
              <a:rPr lang="en-US" sz="3600" dirty="0"/>
              <a:t>Table of Content </a:t>
            </a:r>
            <a:endParaRPr lang="en-IN" sz="36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5" name="Title 2"/>
          <p:cNvSpPr>
            <a:spLocks noGrp="1"/>
          </p:cNvSpPr>
          <p:nvPr>
            <p:ph type="title"/>
          </p:nvPr>
        </p:nvSpPr>
        <p:spPr/>
        <p:txBody>
          <a:bodyPr>
            <a:normAutofit/>
          </a:bodyPr>
          <a:lstStyle/>
          <a:p>
            <a:r>
              <a:rPr lang="en-US" altLang="ja-JP" sz="4000" b="1" u="sng" dirty="0">
                <a:ea typeface="MS Mincho" panose="02020609040205080304" pitchFamily="49" charset="-128"/>
              </a:rPr>
              <a:t>L OR T SHAPED THREADED PINS:</a:t>
            </a:r>
            <a:br>
              <a:rPr lang="en-US" altLang="ja-JP" sz="4000" u="sng" dirty="0">
                <a:ea typeface="MS Mincho" panose="02020609040205080304" pitchFamily="49" charset="-128"/>
              </a:rPr>
            </a:br>
            <a:endParaRPr lang="en-US" sz="4000" u="sng" dirty="0"/>
          </a:p>
        </p:txBody>
      </p:sp>
      <p:sp>
        <p:nvSpPr>
          <p:cNvPr id="1048856" name="Content Placeholder 1"/>
          <p:cNvSpPr>
            <a:spLocks noGrp="1"/>
          </p:cNvSpPr>
          <p:nvPr>
            <p:ph idx="1"/>
          </p:nvPr>
        </p:nvSpPr>
        <p:spPr>
          <a:xfrm>
            <a:off x="839570" y="1219200"/>
            <a:ext cx="10512862" cy="5105400"/>
          </a:xfrm>
          <a:solidFill>
            <a:schemeClr val="accent1">
              <a:lumMod val="20000"/>
              <a:lumOff val="80000"/>
            </a:schemeClr>
          </a:solidFill>
        </p:spPr>
        <p:txBody>
          <a:bodyPr>
            <a:normAutofit lnSpcReduction="10000"/>
          </a:bodyPr>
          <a:lstStyle/>
          <a:p>
            <a:pPr algn="just">
              <a:spcBef>
                <a:spcPct val="50000"/>
              </a:spcBef>
            </a:pPr>
            <a:r>
              <a:rPr lang="en-US" altLang="ja-JP" dirty="0">
                <a:ea typeface="MS Mincho" panose="02020609040205080304" pitchFamily="49" charset="-128"/>
              </a:rPr>
              <a:t>	</a:t>
            </a:r>
            <a:r>
              <a:rPr lang="en-US" altLang="ja-JP" dirty="0" err="1">
                <a:ea typeface="MS Mincho" panose="02020609040205080304" pitchFamily="49" charset="-128"/>
              </a:rPr>
              <a:t>Mattos</a:t>
            </a:r>
            <a:r>
              <a:rPr lang="en-US" altLang="ja-JP" dirty="0">
                <a:ea typeface="MS Mincho" panose="02020609040205080304" pitchFamily="49" charset="-128"/>
              </a:rPr>
              <a:t> (1973) introduced these pins to overcome the need for bending pins after placement. </a:t>
            </a:r>
          </a:p>
          <a:p>
            <a:pPr algn="just">
              <a:spcBef>
                <a:spcPct val="50000"/>
              </a:spcBef>
            </a:pPr>
            <a:r>
              <a:rPr lang="en-US" altLang="ja-JP" dirty="0">
                <a:ea typeface="MS Mincho" panose="02020609040205080304" pitchFamily="49" charset="-128"/>
              </a:rPr>
              <a:t>suited for class IV preparations as it devoid the need for a second pin at the </a:t>
            </a:r>
            <a:r>
              <a:rPr lang="en-US" altLang="ja-JP" dirty="0" err="1">
                <a:ea typeface="MS Mincho" panose="02020609040205080304" pitchFamily="49" charset="-128"/>
              </a:rPr>
              <a:t>incisal</a:t>
            </a:r>
            <a:r>
              <a:rPr lang="en-US" altLang="ja-JP" dirty="0">
                <a:ea typeface="MS Mincho" panose="02020609040205080304" pitchFamily="49" charset="-128"/>
              </a:rPr>
              <a:t> third.</a:t>
            </a:r>
          </a:p>
          <a:p>
            <a:pPr marL="0" indent="0">
              <a:spcBef>
                <a:spcPct val="50000"/>
              </a:spcBef>
              <a:buNone/>
            </a:pPr>
            <a:r>
              <a:rPr lang="en-US" altLang="ja-JP" b="1" u="sng" dirty="0">
                <a:solidFill>
                  <a:srgbClr val="FF0000"/>
                </a:solidFill>
                <a:ea typeface="MS Mincho" panose="02020609040205080304" pitchFamily="49" charset="-128"/>
              </a:rPr>
              <a:t>Advantages:</a:t>
            </a:r>
            <a:endParaRPr lang="en-US" altLang="ja-JP" u="sng" dirty="0">
              <a:solidFill>
                <a:srgbClr val="FF0000"/>
              </a:solidFill>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1. Offer retention without the need for extensive preparation of tooth structure.</a:t>
            </a:r>
          </a:p>
          <a:p>
            <a:pPr marL="0" indent="0" algn="just">
              <a:spcBef>
                <a:spcPct val="50000"/>
              </a:spcBef>
              <a:buNone/>
            </a:pPr>
            <a:r>
              <a:rPr lang="en-US" altLang="ja-JP" dirty="0">
                <a:ea typeface="MS Mincho" panose="02020609040205080304" pitchFamily="49" charset="-128"/>
              </a:rPr>
              <a:t>2. May increase resistance form of the preparation to some extent.</a:t>
            </a:r>
          </a:p>
          <a:p>
            <a:pPr marL="0" indent="0" algn="just">
              <a:spcBef>
                <a:spcPct val="50000"/>
              </a:spcBef>
              <a:buNone/>
            </a:pPr>
            <a:r>
              <a:rPr lang="en-US" altLang="ja-JP" dirty="0">
                <a:ea typeface="MS Mincho" panose="02020609040205080304" pitchFamily="49" charset="-128"/>
              </a:rPr>
              <a:t>3. Relatively less time consuming than cast restorations.</a:t>
            </a:r>
          </a:p>
          <a:p>
            <a:pPr marL="0" indent="0" algn="just">
              <a:spcBef>
                <a:spcPct val="50000"/>
              </a:spcBef>
              <a:buNone/>
            </a:pPr>
            <a:r>
              <a:rPr lang="en-US" altLang="ja-JP" dirty="0">
                <a:ea typeface="MS Mincho" panose="02020609040205080304" pitchFamily="49" charset="-128"/>
              </a:rPr>
              <a:t>4. Comparatively less expensive than cast restorations.</a:t>
            </a:r>
          </a:p>
          <a:p>
            <a:pPr marL="0" indent="0">
              <a:buNone/>
            </a:pPr>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7" name="Content Placeholder 1"/>
          <p:cNvSpPr>
            <a:spLocks noGrp="1"/>
          </p:cNvSpPr>
          <p:nvPr>
            <p:ph idx="1"/>
          </p:nvPr>
        </p:nvSpPr>
        <p:spPr>
          <a:xfrm>
            <a:off x="839570" y="1142985"/>
            <a:ext cx="10828594" cy="5033979"/>
          </a:xfrm>
          <a:solidFill>
            <a:schemeClr val="accent1">
              <a:lumMod val="20000"/>
              <a:lumOff val="80000"/>
            </a:schemeClr>
          </a:solidFill>
        </p:spPr>
        <p:txBody>
          <a:bodyPr>
            <a:normAutofit/>
          </a:bodyPr>
          <a:lstStyle/>
          <a:p>
            <a:pPr marL="0" indent="0" algn="just">
              <a:spcBef>
                <a:spcPct val="50000"/>
              </a:spcBef>
              <a:buNone/>
            </a:pPr>
            <a:r>
              <a:rPr lang="en-US" altLang="ja-JP" b="1" dirty="0">
                <a:solidFill>
                  <a:srgbClr val="FF0000"/>
                </a:solidFill>
                <a:ea typeface="MS Mincho" panose="02020609040205080304" pitchFamily="49" charset="-128"/>
              </a:rPr>
              <a:t>Disadvantages:</a:t>
            </a:r>
            <a:endParaRPr lang="en-US" altLang="ja-JP" dirty="0">
              <a:solidFill>
                <a:srgbClr val="FF0000"/>
              </a:solidFill>
              <a:ea typeface="MS Mincho" panose="02020609040205080304" pitchFamily="49" charset="-128"/>
            </a:endParaRPr>
          </a:p>
          <a:p>
            <a:pPr marL="514350" indent="-514350" algn="just">
              <a:spcBef>
                <a:spcPct val="50000"/>
              </a:spcBef>
              <a:buAutoNum type="arabicPeriod"/>
            </a:pPr>
            <a:r>
              <a:rPr lang="en-US" altLang="ja-JP" dirty="0">
                <a:ea typeface="MS Mincho" panose="02020609040205080304" pitchFamily="49" charset="-128"/>
              </a:rPr>
              <a:t>Do not increase the compressive strength of the overlying restorative material and </a:t>
            </a:r>
          </a:p>
          <a:p>
            <a:pPr marL="514350" indent="-514350" algn="just">
              <a:spcBef>
                <a:spcPct val="50000"/>
              </a:spcBef>
              <a:buAutoNum type="arabicPeriod"/>
            </a:pPr>
            <a:r>
              <a:rPr lang="en-US" altLang="ja-JP" dirty="0">
                <a:ea typeface="MS Mincho" panose="02020609040205080304" pitchFamily="49" charset="-128"/>
              </a:rPr>
              <a:t>reduce the transverse and tensile strengths significantly.</a:t>
            </a:r>
          </a:p>
          <a:p>
            <a:pPr marL="0" indent="0" algn="just">
              <a:spcBef>
                <a:spcPct val="50000"/>
              </a:spcBef>
              <a:buNone/>
            </a:pPr>
            <a:r>
              <a:rPr lang="en-US" altLang="ja-JP" dirty="0">
                <a:ea typeface="MS Mincho" panose="02020609040205080304" pitchFamily="49" charset="-128"/>
              </a:rPr>
              <a:t>3. Induce stresses in dentin in the form of cracks or craze lines </a:t>
            </a:r>
            <a:r>
              <a:rPr lang="en-US" altLang="ja-JP" dirty="0">
                <a:ea typeface="MS Mincho" panose="02020609040205080304" pitchFamily="49" charset="-128"/>
                <a:sym typeface="Wingdings" panose="05000000000000000000" pitchFamily="2" charset="2"/>
              </a:rPr>
              <a:t> </a:t>
            </a:r>
            <a:r>
              <a:rPr lang="en-US" altLang="ja-JP" dirty="0">
                <a:ea typeface="MS Mincho" panose="02020609040205080304" pitchFamily="49" charset="-128"/>
              </a:rPr>
              <a:t>increase the potential for fracture of tooth, </a:t>
            </a:r>
            <a:r>
              <a:rPr lang="en-US" altLang="ja-JP" dirty="0" err="1">
                <a:ea typeface="MS Mincho" panose="02020609040205080304" pitchFamily="49" charset="-128"/>
              </a:rPr>
              <a:t>microleakage</a:t>
            </a:r>
            <a:r>
              <a:rPr lang="en-US" altLang="ja-JP" dirty="0">
                <a:ea typeface="MS Mincho" panose="02020609040205080304" pitchFamily="49" charset="-128"/>
              </a:rPr>
              <a:t>, pulpal damage etc.</a:t>
            </a:r>
          </a:p>
          <a:p>
            <a:pPr marL="0" indent="0">
              <a:spcBef>
                <a:spcPct val="50000"/>
              </a:spcBef>
              <a:buNone/>
            </a:pPr>
            <a:r>
              <a:rPr lang="en-US" altLang="ja-JP" dirty="0">
                <a:ea typeface="MS Mincho" panose="02020609040205080304" pitchFamily="49" charset="-128"/>
              </a:rPr>
              <a:t>4. Increase the chances of perforations into the pulp or external tooth surface.</a:t>
            </a:r>
          </a:p>
          <a:p>
            <a:pPr marL="0" indent="0" algn="just">
              <a:spcBef>
                <a:spcPct val="50000"/>
              </a:spcBef>
              <a:buNone/>
            </a:pPr>
            <a:r>
              <a:rPr lang="en-US" altLang="ja-JP" dirty="0">
                <a:ea typeface="MS Mincho" panose="02020609040205080304" pitchFamily="49" charset="-128"/>
              </a:rPr>
              <a:t>5. Chances of </a:t>
            </a:r>
            <a:r>
              <a:rPr lang="en-US" altLang="ja-JP" dirty="0" err="1">
                <a:ea typeface="MS Mincho" panose="02020609040205080304" pitchFamily="49" charset="-128"/>
              </a:rPr>
              <a:t>microleakage</a:t>
            </a:r>
            <a:r>
              <a:rPr lang="en-US" altLang="ja-JP" dirty="0">
                <a:ea typeface="MS Mincho" panose="02020609040205080304" pitchFamily="49" charset="-128"/>
              </a:rPr>
              <a:t> exist at the pin dentin interface of the verifying restoration leaks.</a:t>
            </a:r>
          </a:p>
          <a:p>
            <a:endParaRPr 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Content Placeholder 2"/>
          <p:cNvSpPr>
            <a:spLocks noGrp="1"/>
          </p:cNvSpPr>
          <p:nvPr>
            <p:ph idx="1"/>
          </p:nvPr>
        </p:nvSpPr>
        <p:spPr>
          <a:xfrm>
            <a:off x="191998" y="142852"/>
            <a:ext cx="11690481" cy="6215106"/>
          </a:xfrm>
          <a:solidFill>
            <a:schemeClr val="accent6">
              <a:lumMod val="20000"/>
              <a:lumOff val="80000"/>
            </a:schemeClr>
          </a:solidFill>
        </p:spPr>
        <p:txBody>
          <a:bodyPr>
            <a:normAutofit/>
          </a:bodyPr>
          <a:lstStyle/>
          <a:p>
            <a:pPr>
              <a:buNone/>
            </a:pPr>
            <a:r>
              <a:rPr lang="en-IN" b="1" u="sng" dirty="0">
                <a:solidFill>
                  <a:srgbClr val="002060"/>
                </a:solidFill>
              </a:rPr>
              <a:t>Cavity Preparations, Designs and Indications for Pin-Retained </a:t>
            </a:r>
            <a:r>
              <a:rPr lang="en-US" b="1" u="sng" dirty="0">
                <a:solidFill>
                  <a:srgbClr val="002060"/>
                </a:solidFill>
              </a:rPr>
              <a:t>Restorations</a:t>
            </a:r>
          </a:p>
          <a:p>
            <a:pPr>
              <a:buNone/>
            </a:pPr>
            <a:endParaRPr lang="en-US" b="1" u="sng" dirty="0"/>
          </a:p>
          <a:p>
            <a:pPr marL="514350" indent="-514350">
              <a:buAutoNum type="romanUcPeriod"/>
            </a:pPr>
            <a:r>
              <a:rPr lang="en-US" sz="2400" b="1" dirty="0"/>
              <a:t>Class II</a:t>
            </a:r>
          </a:p>
          <a:p>
            <a:pPr marL="514350" indent="-514350">
              <a:buNone/>
            </a:pPr>
            <a:endParaRPr lang="en-US" sz="2400" b="1" dirty="0"/>
          </a:p>
          <a:p>
            <a:pPr>
              <a:buNone/>
            </a:pPr>
            <a:r>
              <a:rPr lang="en-US" b="1" dirty="0">
                <a:solidFill>
                  <a:srgbClr val="FF0000"/>
                </a:solidFill>
              </a:rPr>
              <a:t>A. Indications</a:t>
            </a:r>
          </a:p>
          <a:p>
            <a:pPr marL="514350" indent="-514350">
              <a:buFont typeface="+mj-lt"/>
              <a:buAutoNum type="arabicPeriod"/>
            </a:pPr>
            <a:r>
              <a:rPr lang="en-US" sz="2400" dirty="0"/>
              <a:t>Class II cavity preparations in shallow and </a:t>
            </a:r>
            <a:r>
              <a:rPr lang="en-IN" sz="2400" dirty="0"/>
              <a:t>wide cavities where the contemplated axial wall of the preparation will be short or absent completely.</a:t>
            </a:r>
          </a:p>
          <a:p>
            <a:pPr marL="514350" indent="-514350">
              <a:buFont typeface="+mj-lt"/>
              <a:buAutoNum type="arabicPeriod"/>
            </a:pPr>
            <a:r>
              <a:rPr lang="en-IN" sz="2400" dirty="0"/>
              <a:t>Posterior teeth with missing cusps where retention is not adequate with rest of cavity preparation</a:t>
            </a:r>
          </a:p>
          <a:p>
            <a:pPr marL="514350" indent="-514350">
              <a:buFont typeface="+mj-lt"/>
              <a:buAutoNum type="arabicPeriod"/>
            </a:pPr>
            <a:r>
              <a:rPr lang="en-IN" sz="2400" dirty="0"/>
              <a:t>Cavity preparation for foundation ,where many forms of possible retention forms will be lost during tooth preparations for future cast restorations.</a:t>
            </a:r>
          </a:p>
        </p:txBody>
      </p:sp>
      <p:sp>
        <p:nvSpPr>
          <p:cNvPr id="1048859" name="Slide Number Placeholder 3"/>
          <p:cNvSpPr>
            <a:spLocks noGrp="1"/>
          </p:cNvSpPr>
          <p:nvPr>
            <p:ph type="sldNum" sz="quarter" idx="12"/>
          </p:nvPr>
        </p:nvSpPr>
        <p:spPr/>
        <p:txBody>
          <a:bodyPr/>
          <a:lstStyle/>
          <a:p>
            <a:fld id="{69A0BA5C-8526-48FE-806E-1F279A5A4EFA}" type="slidenum">
              <a:rPr lang="en-IN" smtClean="0"/>
              <a:t>6</a:t>
            </a:fld>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0" name="Content Placeholder 2"/>
          <p:cNvSpPr>
            <a:spLocks noGrp="1"/>
          </p:cNvSpPr>
          <p:nvPr>
            <p:ph idx="1"/>
          </p:nvPr>
        </p:nvSpPr>
        <p:spPr>
          <a:xfrm>
            <a:off x="309522" y="142852"/>
            <a:ext cx="11595256" cy="6286544"/>
          </a:xfrm>
          <a:solidFill>
            <a:schemeClr val="accent6">
              <a:lumMod val="20000"/>
              <a:lumOff val="80000"/>
            </a:schemeClr>
          </a:solidFill>
        </p:spPr>
        <p:txBody>
          <a:bodyPr>
            <a:normAutofit fontScale="92500" lnSpcReduction="10000"/>
          </a:bodyPr>
          <a:lstStyle/>
          <a:p>
            <a:pPr>
              <a:buNone/>
            </a:pPr>
            <a:r>
              <a:rPr lang="en-IN" sz="3300" b="1" u="sng" dirty="0">
                <a:solidFill>
                  <a:srgbClr val="002060"/>
                </a:solidFill>
              </a:rPr>
              <a:t>DESIGN FEATURES</a:t>
            </a:r>
            <a:r>
              <a:rPr lang="en-IN" sz="3300" u="sng" dirty="0">
                <a:solidFill>
                  <a:srgbClr val="002060"/>
                </a:solidFill>
              </a:rPr>
              <a:t>:</a:t>
            </a:r>
          </a:p>
          <a:p>
            <a:endParaRPr lang="en-IN" sz="2400" dirty="0"/>
          </a:p>
          <a:p>
            <a:endParaRPr lang="en-IN" sz="2400" dirty="0"/>
          </a:p>
          <a:p>
            <a:pPr marL="457200" indent="-457200">
              <a:buAutoNum type="arabicParenR"/>
            </a:pPr>
            <a:r>
              <a:rPr lang="en-IN" sz="2600" dirty="0"/>
              <a:t>Pins are </a:t>
            </a:r>
            <a:r>
              <a:rPr lang="en-IN" sz="2600" dirty="0" err="1"/>
              <a:t>auxilliary</a:t>
            </a:r>
            <a:r>
              <a:rPr lang="en-IN" sz="2600" dirty="0"/>
              <a:t> means of retention that is cavity preparation should have principal means of retention</a:t>
            </a:r>
          </a:p>
          <a:p>
            <a:pPr marL="457200" indent="-457200">
              <a:buAutoNum type="arabicParenR"/>
            </a:pPr>
            <a:r>
              <a:rPr lang="en-IN" sz="2600" dirty="0"/>
              <a:t>All surrounding walls ,opposing walls ,boxes and dovetails should be prepared in remaining parts of tooth before placement of pins is planned</a:t>
            </a:r>
          </a:p>
          <a:p>
            <a:pPr marL="457200" indent="-457200">
              <a:buAutoNum type="arabicParenR"/>
            </a:pPr>
            <a:r>
              <a:rPr lang="en-IN" sz="2600" dirty="0"/>
              <a:t>Pins should be put in the apically deepest and most peripheral parts of cavity preparation</a:t>
            </a:r>
          </a:p>
          <a:p>
            <a:pPr marL="457200" indent="-457200">
              <a:buAutoNum type="arabicParenR"/>
            </a:pPr>
            <a:r>
              <a:rPr lang="en-IN" sz="2600" dirty="0"/>
              <a:t> </a:t>
            </a:r>
            <a:r>
              <a:rPr lang="en-IN" sz="2600" b="1" u="sng" dirty="0">
                <a:solidFill>
                  <a:srgbClr val="FF0000"/>
                </a:solidFill>
              </a:rPr>
              <a:t>choice location for pins</a:t>
            </a:r>
            <a:r>
              <a:rPr lang="en-IN" sz="2600" b="1" dirty="0">
                <a:solidFill>
                  <a:srgbClr val="FF0000"/>
                </a:solidFill>
              </a:rPr>
              <a:t>- </a:t>
            </a:r>
            <a:r>
              <a:rPr lang="en-IN" sz="2600" dirty="0" err="1"/>
              <a:t>facio</a:t>
            </a:r>
            <a:r>
              <a:rPr lang="en-IN" sz="2600" dirty="0"/>
              <a:t> – </a:t>
            </a:r>
            <a:r>
              <a:rPr lang="en-IN" sz="2600" dirty="0" err="1"/>
              <a:t>linguo</a:t>
            </a:r>
            <a:r>
              <a:rPr lang="en-IN" sz="2600" dirty="0"/>
              <a:t> proximal corners of tooth, they should be placed slightly </a:t>
            </a:r>
            <a:r>
              <a:rPr lang="en-IN" sz="2600" dirty="0" err="1"/>
              <a:t>mesial</a:t>
            </a:r>
            <a:r>
              <a:rPr lang="en-IN" sz="2600" dirty="0"/>
              <a:t> or distal and / or facial or lingual to actual axial angle in order </a:t>
            </a:r>
            <a:r>
              <a:rPr lang="en-IN" sz="2600" dirty="0">
                <a:solidFill>
                  <a:srgbClr val="00B0F0"/>
                </a:solidFill>
              </a:rPr>
              <a:t>to avoid additional stress in critical location</a:t>
            </a:r>
          </a:p>
          <a:p>
            <a:pPr marL="457200" indent="-457200">
              <a:buAutoNum type="arabicParenR"/>
            </a:pPr>
            <a:endParaRPr lang="en-IN" sz="2600" dirty="0"/>
          </a:p>
          <a:p>
            <a:pPr marL="457200" indent="-457200">
              <a:buFont typeface="Arial" pitchFamily="34" charset="0"/>
              <a:buAutoNum type="arabicParenR"/>
            </a:pPr>
            <a:r>
              <a:rPr lang="en-IN" sz="2600" b="1" u="sng" dirty="0">
                <a:solidFill>
                  <a:srgbClr val="FF0000"/>
                </a:solidFill>
              </a:rPr>
              <a:t>worst location for a pin </a:t>
            </a:r>
            <a:r>
              <a:rPr lang="en-IN" sz="2600" dirty="0"/>
              <a:t>- is on a table replacing or capping a cusp, exactly under the tip of the cusp, for it will not be possible to achieve the minimum 2 mm restorative coverage for the pin without the possibility of impinging or involving the pulp horns. </a:t>
            </a:r>
          </a:p>
          <a:p>
            <a:pPr marL="457200" indent="-457200">
              <a:buAutoNum type="arabicParenR"/>
            </a:pPr>
            <a:endParaRPr lang="en-IN" sz="2400" dirty="0"/>
          </a:p>
        </p:txBody>
      </p:sp>
      <p:sp>
        <p:nvSpPr>
          <p:cNvPr id="1048861" name="Slide Number Placeholder 3"/>
          <p:cNvSpPr>
            <a:spLocks noGrp="1"/>
          </p:cNvSpPr>
          <p:nvPr>
            <p:ph type="sldNum" sz="quarter" idx="12"/>
          </p:nvPr>
        </p:nvSpPr>
        <p:spPr/>
        <p:txBody>
          <a:bodyPr/>
          <a:lstStyle/>
          <a:p>
            <a:fld id="{69A0BA5C-8526-48FE-806E-1F279A5A4EFA}" type="slidenum">
              <a:rPr lang="en-IN" smtClean="0"/>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2" name="Content Placeholder 2"/>
          <p:cNvSpPr>
            <a:spLocks noGrp="1"/>
          </p:cNvSpPr>
          <p:nvPr>
            <p:ph idx="1"/>
          </p:nvPr>
        </p:nvSpPr>
        <p:spPr>
          <a:xfrm>
            <a:off x="191998" y="428604"/>
            <a:ext cx="11761919" cy="6215106"/>
          </a:xfrm>
          <a:solidFill>
            <a:schemeClr val="accent1">
              <a:lumMod val="20000"/>
              <a:lumOff val="80000"/>
            </a:schemeClr>
          </a:solidFill>
        </p:spPr>
        <p:txBody>
          <a:bodyPr>
            <a:normAutofit/>
          </a:bodyPr>
          <a:lstStyle/>
          <a:p>
            <a:pPr>
              <a:buNone/>
            </a:pPr>
            <a:r>
              <a:rPr lang="en-IN" sz="2400" dirty="0"/>
              <a:t>6). An ideal arrangement is to have as many </a:t>
            </a:r>
            <a:r>
              <a:rPr lang="en-IN" sz="2400" b="1" dirty="0">
                <a:solidFill>
                  <a:srgbClr val="FF0000"/>
                </a:solidFill>
              </a:rPr>
              <a:t>flat planes </a:t>
            </a:r>
            <a:r>
              <a:rPr lang="en-IN" sz="2400" dirty="0"/>
              <a:t>in the cavity preparation as possible, either surrounding the pin or close to it.</a:t>
            </a:r>
          </a:p>
          <a:p>
            <a:pPr>
              <a:buNone/>
            </a:pPr>
            <a:r>
              <a:rPr lang="en-IN" sz="2400" dirty="0"/>
              <a:t> The more the surface area of these flat planes, the less the chance for stress concentration in the dentin around the pins.</a:t>
            </a:r>
          </a:p>
          <a:p>
            <a:pPr>
              <a:buNone/>
            </a:pPr>
            <a:endParaRPr lang="en-IN" sz="2400" dirty="0"/>
          </a:p>
          <a:p>
            <a:pPr>
              <a:buNone/>
            </a:pPr>
            <a:r>
              <a:rPr lang="en-IN" sz="2400" dirty="0"/>
              <a:t>7)</a:t>
            </a:r>
            <a:r>
              <a:rPr lang="en-IN" sz="2400" b="1" dirty="0">
                <a:solidFill>
                  <a:srgbClr val="FF0000"/>
                </a:solidFill>
              </a:rPr>
              <a:t> Reciprocation </a:t>
            </a:r>
            <a:r>
              <a:rPr lang="en-IN" sz="2400" dirty="0"/>
              <a:t>for the pin retention by another retentive form, i.e., another pin, groove, box, etc., at the other side and opposite to the pin is essential in any design for this kind of restoration.</a:t>
            </a:r>
          </a:p>
          <a:p>
            <a:pPr>
              <a:buNone/>
            </a:pPr>
            <a:endParaRPr lang="en-IN" sz="2400" dirty="0"/>
          </a:p>
          <a:p>
            <a:pPr>
              <a:buNone/>
            </a:pPr>
            <a:r>
              <a:rPr lang="en-IN" sz="2400" dirty="0"/>
              <a:t>8). As avoid putting pins in the gingival floor proximally, as it could be an isthmus area. </a:t>
            </a:r>
          </a:p>
          <a:p>
            <a:pPr>
              <a:buNone/>
            </a:pPr>
            <a:r>
              <a:rPr lang="en-IN" sz="2400" dirty="0"/>
              <a:t>If the gingival floor is deep apically, although the pin may not encounter the isthmus area, it may encounter the root canal or root concavities at its tooth end.</a:t>
            </a:r>
          </a:p>
          <a:p>
            <a:pPr>
              <a:buNone/>
            </a:pPr>
            <a:endParaRPr lang="en-IN" sz="2400" dirty="0"/>
          </a:p>
        </p:txBody>
      </p:sp>
      <p:sp>
        <p:nvSpPr>
          <p:cNvPr id="1048863" name="Slide Number Placeholder 3"/>
          <p:cNvSpPr>
            <a:spLocks noGrp="1"/>
          </p:cNvSpPr>
          <p:nvPr>
            <p:ph type="sldNum" sz="quarter" idx="12"/>
          </p:nvPr>
        </p:nvSpPr>
        <p:spPr/>
        <p:txBody>
          <a:bodyPr/>
          <a:lstStyle/>
          <a:p>
            <a:fld id="{69A0BA5C-8526-48FE-806E-1F279A5A4EFA}" type="slidenum">
              <a:rPr lang="en-IN" smtClean="0"/>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4" name="Content Placeholder 2"/>
          <p:cNvSpPr>
            <a:spLocks noGrp="1"/>
          </p:cNvSpPr>
          <p:nvPr>
            <p:ph idx="1"/>
          </p:nvPr>
        </p:nvSpPr>
        <p:spPr>
          <a:xfrm>
            <a:off x="668128" y="1000110"/>
            <a:ext cx="10912845" cy="5126055"/>
          </a:xfrm>
          <a:solidFill>
            <a:schemeClr val="accent4">
              <a:lumMod val="40000"/>
              <a:lumOff val="60000"/>
            </a:schemeClr>
          </a:solidFill>
        </p:spPr>
        <p:txBody>
          <a:bodyPr>
            <a:normAutofit fontScale="92500" lnSpcReduction="10000"/>
          </a:bodyPr>
          <a:lstStyle/>
          <a:p>
            <a:pPr algn="just">
              <a:buNone/>
            </a:pPr>
            <a:r>
              <a:rPr lang="en-IN" dirty="0"/>
              <a:t>9)It is a good idea to establish external boxes (proximally, facially and/or </a:t>
            </a:r>
            <a:r>
              <a:rPr lang="en-IN" dirty="0" err="1"/>
              <a:t>lingually</a:t>
            </a:r>
            <a:r>
              <a:rPr lang="en-IN" dirty="0"/>
              <a:t>) adjacent to a pin, as this will immobilize the restoration, at least laterally, minimizing the stresses on the pin</a:t>
            </a:r>
          </a:p>
          <a:p>
            <a:pPr algn="just">
              <a:buNone/>
            </a:pPr>
            <a:r>
              <a:rPr lang="en-IN" dirty="0"/>
              <a:t>   It does not matter how short the walls of these boxes are, even half a mm will create some immobilization.</a:t>
            </a:r>
          </a:p>
          <a:p>
            <a:pPr algn="just">
              <a:buNone/>
            </a:pPr>
            <a:endParaRPr lang="en-IN" dirty="0"/>
          </a:p>
          <a:p>
            <a:pPr algn="just">
              <a:buNone/>
            </a:pPr>
            <a:r>
              <a:rPr lang="en-IN" dirty="0"/>
              <a:t>10)In locating pins for foundations, consider the future reduction for the cast restoration and estimate the minimum amalgam or composite resin coverage of the pin. </a:t>
            </a:r>
          </a:p>
          <a:p>
            <a:pPr algn="just">
              <a:buNone/>
            </a:pPr>
            <a:r>
              <a:rPr lang="en-IN" dirty="0"/>
              <a:t>Pins will be placed more axially in teeth receiving future cast preparations, than when the pins will be retaining a final restoration.</a:t>
            </a:r>
          </a:p>
          <a:p>
            <a:pPr algn="just">
              <a:buNone/>
            </a:pPr>
            <a:endParaRPr lang="en-IN" dirty="0"/>
          </a:p>
          <a:p>
            <a:pPr algn="just">
              <a:buNone/>
            </a:pPr>
            <a:r>
              <a:rPr lang="en-IN" dirty="0"/>
              <a:t>        </a:t>
            </a:r>
          </a:p>
          <a:p>
            <a:pPr algn="just"/>
            <a:endParaRPr lang="en-IN" dirty="0"/>
          </a:p>
        </p:txBody>
      </p:sp>
      <p:sp>
        <p:nvSpPr>
          <p:cNvPr id="1048865" name="Slide Number Placeholder 3"/>
          <p:cNvSpPr>
            <a:spLocks noGrp="1"/>
          </p:cNvSpPr>
          <p:nvPr>
            <p:ph type="sldNum" sz="quarter" idx="12"/>
          </p:nvPr>
        </p:nvSpPr>
        <p:spPr/>
        <p:txBody>
          <a:bodyPr/>
          <a:lstStyle/>
          <a:p>
            <a:fld id="{69A0BA5C-8526-48FE-806E-1F279A5A4EFA}" type="slidenum">
              <a:rPr lang="en-IN" smtClean="0"/>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2437</Words>
  <Application>Microsoft Office PowerPoint</Application>
  <PresentationFormat>Widescreen</PresentationFormat>
  <Paragraphs>228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Book Antiqua</vt:lpstr>
      <vt:lpstr>Calibri</vt:lpstr>
      <vt:lpstr>Calibri Light</vt:lpstr>
      <vt:lpstr>Century Schoolbook</vt:lpstr>
      <vt:lpstr>Garamond</vt:lpstr>
      <vt:lpstr>Times New Roman</vt:lpstr>
      <vt:lpstr>Office Theme</vt:lpstr>
      <vt:lpstr>PowerPoint Presentation</vt:lpstr>
      <vt:lpstr>Specific learning Objectives </vt:lpstr>
      <vt:lpstr>PowerPoint Presentation</vt:lpstr>
      <vt:lpstr>L OR T SHAPED THREADED PINS: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Cemented pin Placement</vt:lpstr>
      <vt:lpstr>PowerPoint Presentation</vt:lpstr>
      <vt:lpstr>PowerPoint Presentation</vt:lpstr>
      <vt:lpstr>Friction grip technique</vt:lpstr>
      <vt:lpstr>Pin Removal: </vt:lpstr>
      <vt:lpstr>Complication during pin placement</vt:lpstr>
      <vt:lpstr>PowerPoint Presentation</vt:lpstr>
      <vt:lpstr>PowerPoint Presentation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3</cp:revision>
  <dcterms:created xsi:type="dcterms:W3CDTF">2023-04-18T04:27:59Z</dcterms:created>
  <dcterms:modified xsi:type="dcterms:W3CDTF">2023-04-18T15:49:38Z</dcterms:modified>
</cp:coreProperties>
</file>